
<file path=[Content_Types].xml><?xml version="1.0" encoding="utf-8"?>
<Types xmlns="http://schemas.openxmlformats.org/package/2006/content-types">
  <Default Extension="vml" ContentType="application/vnd.openxmlformats-officedocument.vmlDrawing"/>
  <Default Extension="bin" ContentType="application/vnd.openxmlformats-officedocument.oleObject"/>
  <Default Extension="emf" ContentType="image/x-emf"/>
  <Default Extension="png" ContentType="image/png"/>
  <Default Extension="wmf" ContentType="image/x-wmf"/>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 id="2147483684" r:id="rId3"/>
  </p:sldMasterIdLst>
  <p:notesMasterIdLst>
    <p:notesMasterId r:id="rId5"/>
  </p:notesMasterIdLst>
  <p:handoutMasterIdLst>
    <p:handoutMasterId r:id="rId104"/>
  </p:handoutMasterIdLst>
  <p:sldIdLst>
    <p:sldId id="301" r:id="rId4"/>
    <p:sldId id="409" r:id="rId6"/>
    <p:sldId id="306" r:id="rId7"/>
    <p:sldId id="308" r:id="rId8"/>
    <p:sldId id="311" r:id="rId9"/>
    <p:sldId id="411" r:id="rId10"/>
    <p:sldId id="314" r:id="rId11"/>
    <p:sldId id="315" r:id="rId12"/>
    <p:sldId id="317" r:id="rId13"/>
    <p:sldId id="414" r:id="rId14"/>
    <p:sldId id="320" r:id="rId15"/>
    <p:sldId id="321" r:id="rId16"/>
    <p:sldId id="322" r:id="rId17"/>
    <p:sldId id="323" r:id="rId18"/>
    <p:sldId id="325" r:id="rId19"/>
    <p:sldId id="416" r:id="rId20"/>
    <p:sldId id="328" r:id="rId21"/>
    <p:sldId id="329" r:id="rId22"/>
    <p:sldId id="330" r:id="rId23"/>
    <p:sldId id="331" r:id="rId24"/>
    <p:sldId id="332" r:id="rId25"/>
    <p:sldId id="333" r:id="rId26"/>
    <p:sldId id="335" r:id="rId27"/>
    <p:sldId id="336" r:id="rId28"/>
    <p:sldId id="337" r:id="rId29"/>
    <p:sldId id="338" r:id="rId30"/>
    <p:sldId id="410" r:id="rId31"/>
    <p:sldId id="339" r:id="rId32"/>
    <p:sldId id="340" r:id="rId33"/>
    <p:sldId id="341" r:id="rId34"/>
    <p:sldId id="342" r:id="rId35"/>
    <p:sldId id="343" r:id="rId36"/>
    <p:sldId id="344" r:id="rId37"/>
    <p:sldId id="345" r:id="rId38"/>
    <p:sldId id="346" r:id="rId39"/>
    <p:sldId id="347" r:id="rId40"/>
    <p:sldId id="348" r:id="rId41"/>
    <p:sldId id="349" r:id="rId42"/>
    <p:sldId id="350" r:id="rId43"/>
    <p:sldId id="351" r:id="rId44"/>
    <p:sldId id="352" r:id="rId45"/>
    <p:sldId id="418" r:id="rId46"/>
    <p:sldId id="354" r:id="rId47"/>
    <p:sldId id="355" r:id="rId48"/>
    <p:sldId id="356" r:id="rId49"/>
    <p:sldId id="359" r:id="rId50"/>
    <p:sldId id="357" r:id="rId51"/>
    <p:sldId id="358" r:id="rId52"/>
    <p:sldId id="412" r:id="rId53"/>
    <p:sldId id="360" r:id="rId54"/>
    <p:sldId id="361" r:id="rId55"/>
    <p:sldId id="362" r:id="rId56"/>
    <p:sldId id="363" r:id="rId57"/>
    <p:sldId id="424" r:id="rId58"/>
    <p:sldId id="365" r:id="rId59"/>
    <p:sldId id="366" r:id="rId60"/>
    <p:sldId id="368" r:id="rId61"/>
    <p:sldId id="369" r:id="rId62"/>
    <p:sldId id="370" r:id="rId63"/>
    <p:sldId id="371" r:id="rId64"/>
    <p:sldId id="419" r:id="rId65"/>
    <p:sldId id="413" r:id="rId66"/>
    <p:sldId id="373" r:id="rId67"/>
    <p:sldId id="374" r:id="rId68"/>
    <p:sldId id="375" r:id="rId69"/>
    <p:sldId id="376" r:id="rId70"/>
    <p:sldId id="377" r:id="rId71"/>
    <p:sldId id="378" r:id="rId72"/>
    <p:sldId id="379" r:id="rId73"/>
    <p:sldId id="380" r:id="rId74"/>
    <p:sldId id="381" r:id="rId75"/>
    <p:sldId id="382" r:id="rId76"/>
    <p:sldId id="383" r:id="rId77"/>
    <p:sldId id="384" r:id="rId78"/>
    <p:sldId id="385" r:id="rId79"/>
    <p:sldId id="386" r:id="rId80"/>
    <p:sldId id="421" r:id="rId81"/>
    <p:sldId id="388" r:id="rId82"/>
    <p:sldId id="389" r:id="rId83"/>
    <p:sldId id="390" r:id="rId84"/>
    <p:sldId id="391" r:id="rId85"/>
    <p:sldId id="392" r:id="rId86"/>
    <p:sldId id="393" r:id="rId87"/>
    <p:sldId id="422" r:id="rId88"/>
    <p:sldId id="395" r:id="rId89"/>
    <p:sldId id="396" r:id="rId90"/>
    <p:sldId id="397" r:id="rId91"/>
    <p:sldId id="423" r:id="rId92"/>
    <p:sldId id="399" r:id="rId93"/>
    <p:sldId id="400" r:id="rId94"/>
    <p:sldId id="401" r:id="rId95"/>
    <p:sldId id="402" r:id="rId96"/>
    <p:sldId id="403" r:id="rId97"/>
    <p:sldId id="404" r:id="rId98"/>
    <p:sldId id="405" r:id="rId99"/>
    <p:sldId id="406" r:id="rId100"/>
    <p:sldId id="407" r:id="rId101"/>
    <p:sldId id="408" r:id="rId102"/>
    <p:sldId id="305" r:id="rId103"/>
  </p:sldIdLst>
  <p:sldSz cx="9144000" cy="6858000" type="screen4x3"/>
  <p:notesSz cx="6858000" cy="9144000"/>
  <p:custDataLst>
    <p:tags r:id="rId109"/>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40F9630F-82C1-40B7-BC3A-925EFCFF5E92}" styleName="Table_0">
    <a:wholeTbl>
      <a:tcTxStyle>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667" autoAdjust="0"/>
    <p:restoredTop sz="90116" autoAdjust="0"/>
  </p:normalViewPr>
  <p:slideViewPr>
    <p:cSldViewPr snapToGrid="0" snapToObjects="1">
      <p:cViewPr varScale="1">
        <p:scale>
          <a:sx n="59" d="100"/>
          <a:sy n="59" d="100"/>
        </p:scale>
        <p:origin x="876" y="60"/>
      </p:cViewPr>
      <p:guideLst>
        <p:guide orient="horz" pos="1003"/>
        <p:guide pos="2880"/>
      </p:guideLst>
    </p:cSldViewPr>
  </p:slideViewPr>
  <p:outlineViewPr>
    <p:cViewPr>
      <p:scale>
        <a:sx n="33" d="100"/>
        <a:sy n="33" d="100"/>
      </p:scale>
      <p:origin x="0" y="0"/>
    </p:cViewPr>
    <p:sldLst>
      <p:sld r:id="rId1" collapse="1"/>
    </p:sldLst>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9" Type="http://schemas.openxmlformats.org/officeDocument/2006/relationships/slide" Target="slides/slide95.xml"/><Relationship Id="rId98" Type="http://schemas.openxmlformats.org/officeDocument/2006/relationships/slide" Target="slides/slide94.xml"/><Relationship Id="rId97" Type="http://schemas.openxmlformats.org/officeDocument/2006/relationships/slide" Target="slides/slide93.xml"/><Relationship Id="rId96" Type="http://schemas.openxmlformats.org/officeDocument/2006/relationships/slide" Target="slides/slide92.xml"/><Relationship Id="rId95" Type="http://schemas.openxmlformats.org/officeDocument/2006/relationships/slide" Target="slides/slide91.xml"/><Relationship Id="rId94" Type="http://schemas.openxmlformats.org/officeDocument/2006/relationships/slide" Target="slides/slide90.xml"/><Relationship Id="rId93" Type="http://schemas.openxmlformats.org/officeDocument/2006/relationships/slide" Target="slides/slide89.xml"/><Relationship Id="rId92" Type="http://schemas.openxmlformats.org/officeDocument/2006/relationships/slide" Target="slides/slide88.xml"/><Relationship Id="rId91" Type="http://schemas.openxmlformats.org/officeDocument/2006/relationships/slide" Target="slides/slide87.xml"/><Relationship Id="rId90" Type="http://schemas.openxmlformats.org/officeDocument/2006/relationships/slide" Target="slides/slide86.xml"/><Relationship Id="rId9" Type="http://schemas.openxmlformats.org/officeDocument/2006/relationships/slide" Target="slides/slide5.xml"/><Relationship Id="rId89" Type="http://schemas.openxmlformats.org/officeDocument/2006/relationships/slide" Target="slides/slide85.xml"/><Relationship Id="rId88" Type="http://schemas.openxmlformats.org/officeDocument/2006/relationships/slide" Target="slides/slide84.xml"/><Relationship Id="rId87" Type="http://schemas.openxmlformats.org/officeDocument/2006/relationships/slide" Target="slides/slide83.xml"/><Relationship Id="rId86" Type="http://schemas.openxmlformats.org/officeDocument/2006/relationships/slide" Target="slides/slide82.xml"/><Relationship Id="rId85" Type="http://schemas.openxmlformats.org/officeDocument/2006/relationships/slide" Target="slides/slide81.xml"/><Relationship Id="rId84" Type="http://schemas.openxmlformats.org/officeDocument/2006/relationships/slide" Target="slides/slide80.xml"/><Relationship Id="rId83" Type="http://schemas.openxmlformats.org/officeDocument/2006/relationships/slide" Target="slides/slide79.xml"/><Relationship Id="rId82" Type="http://schemas.openxmlformats.org/officeDocument/2006/relationships/slide" Target="slides/slide78.xml"/><Relationship Id="rId81" Type="http://schemas.openxmlformats.org/officeDocument/2006/relationships/slide" Target="slides/slide77.xml"/><Relationship Id="rId80" Type="http://schemas.openxmlformats.org/officeDocument/2006/relationships/slide" Target="slides/slide76.xml"/><Relationship Id="rId8" Type="http://schemas.openxmlformats.org/officeDocument/2006/relationships/slide" Target="slides/slide4.xml"/><Relationship Id="rId79" Type="http://schemas.openxmlformats.org/officeDocument/2006/relationships/slide" Target="slides/slide75.xml"/><Relationship Id="rId78" Type="http://schemas.openxmlformats.org/officeDocument/2006/relationships/slide" Target="slides/slide74.xml"/><Relationship Id="rId77" Type="http://schemas.openxmlformats.org/officeDocument/2006/relationships/slide" Target="slides/slide73.xml"/><Relationship Id="rId76" Type="http://schemas.openxmlformats.org/officeDocument/2006/relationships/slide" Target="slides/slide72.xml"/><Relationship Id="rId75" Type="http://schemas.openxmlformats.org/officeDocument/2006/relationships/slide" Target="slides/slide71.xml"/><Relationship Id="rId74" Type="http://schemas.openxmlformats.org/officeDocument/2006/relationships/slide" Target="slides/slide70.xml"/><Relationship Id="rId73" Type="http://schemas.openxmlformats.org/officeDocument/2006/relationships/slide" Target="slides/slide69.xml"/><Relationship Id="rId72" Type="http://schemas.openxmlformats.org/officeDocument/2006/relationships/slide" Target="slides/slide68.xml"/><Relationship Id="rId71" Type="http://schemas.openxmlformats.org/officeDocument/2006/relationships/slide" Target="slides/slide67.xml"/><Relationship Id="rId70" Type="http://schemas.openxmlformats.org/officeDocument/2006/relationships/slide" Target="slides/slide66.xml"/><Relationship Id="rId7" Type="http://schemas.openxmlformats.org/officeDocument/2006/relationships/slide" Target="slides/slide3.xml"/><Relationship Id="rId69" Type="http://schemas.openxmlformats.org/officeDocument/2006/relationships/slide" Target="slides/slide65.xml"/><Relationship Id="rId68" Type="http://schemas.openxmlformats.org/officeDocument/2006/relationships/slide" Target="slides/slide64.xml"/><Relationship Id="rId67" Type="http://schemas.openxmlformats.org/officeDocument/2006/relationships/slide" Target="slides/slide63.xml"/><Relationship Id="rId66" Type="http://schemas.openxmlformats.org/officeDocument/2006/relationships/slide" Target="slides/slide62.xml"/><Relationship Id="rId65" Type="http://schemas.openxmlformats.org/officeDocument/2006/relationships/slide" Target="slides/slide61.xml"/><Relationship Id="rId64" Type="http://schemas.openxmlformats.org/officeDocument/2006/relationships/slide" Target="slides/slide60.xml"/><Relationship Id="rId63" Type="http://schemas.openxmlformats.org/officeDocument/2006/relationships/slide" Target="slides/slide59.xml"/><Relationship Id="rId62" Type="http://schemas.openxmlformats.org/officeDocument/2006/relationships/slide" Target="slides/slide58.xml"/><Relationship Id="rId61" Type="http://schemas.openxmlformats.org/officeDocument/2006/relationships/slide" Target="slides/slide57.xml"/><Relationship Id="rId60" Type="http://schemas.openxmlformats.org/officeDocument/2006/relationships/slide" Target="slides/slide56.xml"/><Relationship Id="rId6" Type="http://schemas.openxmlformats.org/officeDocument/2006/relationships/slide" Target="slides/slide2.xml"/><Relationship Id="rId59" Type="http://schemas.openxmlformats.org/officeDocument/2006/relationships/slide" Target="slides/slide55.xml"/><Relationship Id="rId58" Type="http://schemas.openxmlformats.org/officeDocument/2006/relationships/slide" Target="slides/slide54.xml"/><Relationship Id="rId57" Type="http://schemas.openxmlformats.org/officeDocument/2006/relationships/slide" Target="slides/slide53.xml"/><Relationship Id="rId56" Type="http://schemas.openxmlformats.org/officeDocument/2006/relationships/slide" Target="slides/slide52.xml"/><Relationship Id="rId55" Type="http://schemas.openxmlformats.org/officeDocument/2006/relationships/slide" Target="slides/slide51.xml"/><Relationship Id="rId54" Type="http://schemas.openxmlformats.org/officeDocument/2006/relationships/slide" Target="slides/slide50.xml"/><Relationship Id="rId53" Type="http://schemas.openxmlformats.org/officeDocument/2006/relationships/slide" Target="slides/slide49.xml"/><Relationship Id="rId52" Type="http://schemas.openxmlformats.org/officeDocument/2006/relationships/slide" Target="slides/slide48.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notesMaster" Target="notesMasters/notesMaster1.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9" Type="http://schemas.openxmlformats.org/officeDocument/2006/relationships/tags" Target="tags/tag1.xml"/><Relationship Id="rId108" Type="http://schemas.openxmlformats.org/officeDocument/2006/relationships/commentAuthors" Target="commentAuthors.xml"/><Relationship Id="rId107" Type="http://schemas.openxmlformats.org/officeDocument/2006/relationships/tableStyles" Target="tableStyles.xml"/><Relationship Id="rId106" Type="http://schemas.openxmlformats.org/officeDocument/2006/relationships/viewProps" Target="viewProps.xml"/><Relationship Id="rId105" Type="http://schemas.openxmlformats.org/officeDocument/2006/relationships/presProps" Target="presProps.xml"/><Relationship Id="rId104" Type="http://schemas.openxmlformats.org/officeDocument/2006/relationships/handoutMaster" Target="handoutMasters/handoutMaster1.xml"/><Relationship Id="rId103" Type="http://schemas.openxmlformats.org/officeDocument/2006/relationships/slide" Target="slides/slide99.xml"/><Relationship Id="rId102" Type="http://schemas.openxmlformats.org/officeDocument/2006/relationships/slide" Target="slides/slide98.xml"/><Relationship Id="rId101" Type="http://schemas.openxmlformats.org/officeDocument/2006/relationships/slide" Target="slides/slide97.xml"/><Relationship Id="rId100" Type="http://schemas.openxmlformats.org/officeDocument/2006/relationships/slide" Target="slides/slide96.xml"/><Relationship Id="rId10" Type="http://schemas.openxmlformats.org/officeDocument/2006/relationships/slide" Target="slides/slide6.xml"/><Relationship Id="rId1" Type="http://schemas.openxmlformats.org/officeDocument/2006/relationships/slideMaster" Target="slideMasters/slideMaster1.xml"/></Relationships>
</file>

<file path=ppt/_rels/viewProps.xml.rels><?xml version="1.0" encoding="UTF-8" standalone="yes"?>
<Relationships xmlns="http://schemas.openxmlformats.org/package/2006/relationships"><Relationship Id="rId1" Type="http://schemas.openxmlformats.org/officeDocument/2006/relationships/slide" Target="slides/slide50.xml"/></Relationships>
</file>

<file path=ppt/drawings/_rels/vmlDrawing1.vml.rels><?xml version="1.0" encoding="UTF-8" standalone="yes"?>
<Relationships xmlns="http://schemas.openxmlformats.org/package/2006/relationships"><Relationship Id="rId4" Type="http://schemas.openxmlformats.org/officeDocument/2006/relationships/image" Target="../media/image14.wmf"/><Relationship Id="rId3" Type="http://schemas.openxmlformats.org/officeDocument/2006/relationships/image" Target="../media/image13.wmf"/><Relationship Id="rId2" Type="http://schemas.openxmlformats.org/officeDocument/2006/relationships/image" Target="../media/image12.wmf"/><Relationship Id="rId1" Type="http://schemas.openxmlformats.org/officeDocument/2006/relationships/image" Target="../media/image11.w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21.wmf"/><Relationship Id="rId1" Type="http://schemas.openxmlformats.org/officeDocument/2006/relationships/image" Target="../media/image20.wmf"/></Relationships>
</file>

<file path=ppt/drawings/_rels/vmlDrawing3.vml.rels><?xml version="1.0" encoding="UTF-8" standalone="yes"?>
<Relationships xmlns="http://schemas.openxmlformats.org/package/2006/relationships"><Relationship Id="rId4" Type="http://schemas.openxmlformats.org/officeDocument/2006/relationships/image" Target="../media/image25.wmf"/><Relationship Id="rId3" Type="http://schemas.openxmlformats.org/officeDocument/2006/relationships/image" Target="../media/image24.wmf"/><Relationship Id="rId2" Type="http://schemas.openxmlformats.org/officeDocument/2006/relationships/image" Target="../media/image23.wmf"/><Relationship Id="rId1" Type="http://schemas.openxmlformats.org/officeDocument/2006/relationships/image" Target="../media/image22.w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30.wmf"/><Relationship Id="rId2" Type="http://schemas.openxmlformats.org/officeDocument/2006/relationships/image" Target="../media/image29.wmf"/><Relationship Id="rId1" Type="http://schemas.openxmlformats.org/officeDocument/2006/relationships/image" Target="../media/image28.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34.w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35.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0.png>
</file>

<file path=ppt/media/image11.wmf>
</file>

<file path=ppt/media/image12.wmf>
</file>

<file path=ppt/media/image13.wmf>
</file>

<file path=ppt/media/image14.wmf>
</file>

<file path=ppt/media/image15.png>
</file>

<file path=ppt/media/image16.jpeg>
</file>

<file path=ppt/media/image17.jpeg>
</file>

<file path=ppt/media/image18.jpeg>
</file>

<file path=ppt/media/image19.png>
</file>

<file path=ppt/media/image2.png>
</file>

<file path=ppt/media/image20.wmf>
</file>

<file path=ppt/media/image21.wmf>
</file>

<file path=ppt/media/image22.wmf>
</file>

<file path=ppt/media/image23.wmf>
</file>

<file path=ppt/media/image24.wmf>
</file>

<file path=ppt/media/image25.wmf>
</file>

<file path=ppt/media/image26.png>
</file>

<file path=ppt/media/image27.png>
</file>

<file path=ppt/media/image28.wmf>
</file>

<file path=ppt/media/image29.wmf>
</file>

<file path=ppt/media/image3.jpeg>
</file>

<file path=ppt/media/image30.wmf>
</file>

<file path=ppt/media/image31.jpeg>
</file>

<file path=ppt/media/image32.jpeg>
</file>

<file path=ppt/media/image33.png>
</file>

<file path=ppt/media/image34.wmf>
</file>

<file path=ppt/media/image35.wmf>
</file>

<file path=ppt/media/image36.jpeg>
</file>

<file path=ppt/media/image37.jpeg>
</file>

<file path=ppt/media/image38.jpeg>
</file>

<file path=ppt/media/image39.jpeg>
</file>

<file path=ppt/media/image4.jpeg>
</file>

<file path=ppt/media/image40.png>
</file>

<file path=ppt/media/image41.jpeg>
</file>

<file path=ppt/media/image42.jpeg>
</file>

<file path=ppt/media/image43.jpeg>
</file>

<file path=ppt/media/image44.jpeg>
</file>

<file path=ppt/media/image45.jpeg>
</file>

<file path=ppt/media/image46.jpeg>
</file>

<file path=ppt/media/image47.jpeg>
</file>

<file path=ppt/media/image48.png>
</file>

<file path=ppt/media/image49.jpeg>
</file>

<file path=ppt/media/image5.jpeg>
</file>

<file path=ppt/media/image50.jpeg>
</file>

<file path=ppt/media/image51.png>
</file>

<file path=ppt/media/image52.png>
</file>

<file path=ppt/media/image53.jpeg>
</file>

<file path=ppt/media/image54.png>
</file>

<file path=ppt/media/image55.jpeg>
</file>

<file path=ppt/media/image56.jpeg>
</file>

<file path=ppt/media/image57.jpeg>
</file>

<file path=ppt/media/image58.jpeg>
</file>

<file path=ppt/media/image59.jpeg>
</file>

<file path=ppt/media/image6.jpeg>
</file>

<file path=ppt/media/image60.jpeg>
</file>

<file path=ppt/media/image61.jpeg>
</file>

<file path=ppt/media/image62.jpeg>
</file>

<file path=ppt/media/image63.jpeg>
</file>

<file path=ppt/media/image64.jpeg>
</file>

<file path=ppt/media/image65.jpeg>
</file>

<file path=ppt/media/image66.jpeg>
</file>

<file path=ppt/media/image67.jpeg>
</file>

<file path=ppt/media/image68.jpeg>
</file>

<file path=ppt/media/image69.jpeg>
</file>

<file path=ppt/media/image7.jpeg>
</file>

<file path=ppt/media/image70.png>
</file>

<file path=ppt/media/image71.png>
</file>

<file path=ppt/media/image72.png>
</file>

<file path=ppt/media/image73.jpeg>
</file>

<file path=ppt/media/image74.jpeg>
</file>

<file path=ppt/media/image75.jpeg>
</file>

<file path=ppt/media/image76.jpeg>
</file>

<file path=ppt/media/image77.jpeg>
</file>

<file path=ppt/media/image78.jpeg>
</file>

<file path=ppt/media/image79.jpeg>
</file>

<file path=ppt/media/image8.jpeg>
</file>

<file path=ppt/media/image80.jpeg>
</file>

<file path=ppt/media/image81.jpeg>
</file>

<file path=ppt/media/image82.jpeg>
</file>

<file path=ppt/media/image83.jpeg>
</file>

<file path=ppt/media/image84.jpeg>
</file>

<file path=ppt/media/image85.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Tree>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smtClean="0">
                <a:solidFill>
                  <a:schemeClr val="dk1"/>
                </a:solidFill>
                <a:latin typeface="Arial" panose="020B0604020202020204"/>
                <a:ea typeface="Arial" panose="020B0604020202020204"/>
                <a:cs typeface="Arial" panose="020B0604020202020204"/>
                <a:sym typeface="Arial" panose="020B0604020202020204"/>
              </a:rPr>
              <a:t>If this PowerPoint presentation contains mathematical equations, you may need to check that your computer has the following installed:</a:t>
            </a:r>
            <a:endParaRPr lang="en-US" sz="1200" b="0" i="0" u="none" strike="noStrike" kern="1200" cap="none" dirty="0" smtClean="0">
              <a:solidFill>
                <a:schemeClr val="dk1"/>
              </a:solidFill>
              <a:latin typeface="Arial" panose="020B0604020202020204"/>
              <a:ea typeface="Arial" panose="020B0604020202020204"/>
              <a:cs typeface="Arial" panose="020B0604020202020204"/>
              <a:sym typeface="Arial" panose="020B0604020202020204"/>
            </a:endParaRPr>
          </a:p>
          <a:p>
            <a:r>
              <a:rPr lang="en-US" sz="1200" b="0" i="0" u="none" strike="noStrike" kern="1200" cap="none" dirty="0" smtClean="0">
                <a:solidFill>
                  <a:schemeClr val="dk1"/>
                </a:solidFill>
                <a:latin typeface="Arial" panose="020B0604020202020204"/>
                <a:ea typeface="Arial" panose="020B0604020202020204"/>
                <a:cs typeface="Arial" panose="020B0604020202020204"/>
                <a:sym typeface="Arial" panose="020B0604020202020204"/>
              </a:rPr>
              <a:t>1) MathType Plugin</a:t>
            </a:r>
            <a:endParaRPr lang="en-US" sz="1200" b="0" i="0" u="none" strike="noStrike" kern="1200" cap="none" dirty="0" smtClean="0">
              <a:solidFill>
                <a:schemeClr val="dk1"/>
              </a:solidFill>
              <a:latin typeface="Arial" panose="020B0604020202020204"/>
              <a:ea typeface="Arial" panose="020B0604020202020204"/>
              <a:cs typeface="Arial" panose="020B0604020202020204"/>
              <a:sym typeface="Arial" panose="020B0604020202020204"/>
            </a:endParaRPr>
          </a:p>
          <a:p>
            <a:r>
              <a:rPr lang="en-US" sz="1200" b="0" i="0" u="none" strike="noStrike" kern="1200" cap="none" dirty="0" smtClean="0">
                <a:solidFill>
                  <a:schemeClr val="dk1"/>
                </a:solidFill>
                <a:latin typeface="Arial" panose="020B0604020202020204"/>
                <a:ea typeface="Arial" panose="020B0604020202020204"/>
                <a:cs typeface="Arial" panose="020B0604020202020204"/>
                <a:sym typeface="Arial" panose="020B0604020202020204"/>
              </a:rPr>
              <a:t>2) Math Player (free versions available)</a:t>
            </a:r>
            <a:endParaRPr lang="en-US" sz="1200" b="0" i="0" u="none" strike="noStrike" kern="1200" cap="none" dirty="0" smtClean="0">
              <a:solidFill>
                <a:schemeClr val="dk1"/>
              </a:solidFill>
              <a:latin typeface="Arial" panose="020B0604020202020204"/>
              <a:ea typeface="Arial" panose="020B0604020202020204"/>
              <a:cs typeface="Arial" panose="020B0604020202020204"/>
              <a:sym typeface="Arial" panose="020B0604020202020204"/>
            </a:endParaRPr>
          </a:p>
          <a:p>
            <a:r>
              <a:rPr lang="en-US" sz="1200" b="0" i="0" u="none" strike="noStrike" kern="1200" cap="none" dirty="0" smtClean="0">
                <a:solidFill>
                  <a:schemeClr val="dk1"/>
                </a:solidFill>
                <a:latin typeface="Arial" panose="020B0604020202020204"/>
                <a:ea typeface="Arial" panose="020B0604020202020204"/>
                <a:cs typeface="Arial" panose="020B0604020202020204"/>
                <a:sym typeface="Arial" panose="020B0604020202020204"/>
              </a:rPr>
              <a:t>3) NVDA Reader (free versions available)</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panose="02020603050405020304"/>
              <a:buNone/>
              <a:defRPr sz="3600" b="1" i="0" u="none" strike="noStrike" cap="none">
                <a:solidFill>
                  <a:schemeClr val="lt1"/>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ctr" rtl="0">
              <a:spcBef>
                <a:spcPts val="600"/>
              </a:spcBef>
              <a:buClr>
                <a:srgbClr val="007FA3"/>
              </a:buClr>
              <a:buFont typeface="Arial" panose="020B0604020202020204"/>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3pPr>
            <a:lvl4pPr marL="1371600" marR="0" lvl="3" indent="0" algn="ctr" rtl="0">
              <a:spcBef>
                <a:spcPts val="600"/>
              </a:spcBef>
              <a:buClr>
                <a:srgbClr val="007FA3"/>
              </a:buClr>
              <a:buFont typeface="Arial" panose="020B0604020202020204"/>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4pPr>
            <a:lvl5pPr marL="1828800" marR="0" lvl="4" indent="0" algn="ctr" rtl="0">
              <a:spcBef>
                <a:spcPts val="600"/>
              </a:spcBef>
              <a:buClr>
                <a:srgbClr val="007FA3"/>
              </a:buClr>
              <a:buFont typeface="Arial" panose="020B0604020202020204"/>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5pPr>
            <a:lvl6pPr marL="2286000" marR="0" lvl="5" indent="0" algn="ctr" rtl="0">
              <a:spcBef>
                <a:spcPts val="300"/>
              </a:spcBef>
              <a:buClr>
                <a:srgbClr val="007FA3"/>
              </a:buClr>
              <a:buFont typeface="Arial" panose="020B0604020202020204"/>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6pPr>
            <a:lvl7pPr marL="2743200" marR="0" lvl="6" indent="0" algn="ctr" rtl="0">
              <a:spcBef>
                <a:spcPts val="300"/>
              </a:spcBef>
              <a:buClr>
                <a:srgbClr val="007FA3"/>
              </a:buClr>
              <a:buFont typeface="Arial" panose="020B0604020202020204"/>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7pPr>
            <a:lvl8pPr marL="3200400" marR="0" lvl="7" indent="0" algn="ctr" rtl="0">
              <a:spcBef>
                <a:spcPts val="300"/>
              </a:spcBef>
              <a:buClr>
                <a:srgbClr val="007FA3"/>
              </a:buClr>
              <a:buFont typeface="Arial" panose="020B0604020202020204"/>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8pPr>
            <a:lvl9pPr marL="3657600" marR="0" lvl="8" indent="0" algn="ctr" rtl="0">
              <a:spcBef>
                <a:spcPts val="300"/>
              </a:spcBef>
              <a:buClr>
                <a:srgbClr val="007FA3"/>
              </a:buClr>
              <a:buFont typeface="Arial" panose="020B0604020202020204"/>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Two Conten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p:txBody>
      </p:sp>
      <p:sp>
        <p:nvSpPr>
          <p:cNvPr id="32" name="Shape 32"/>
          <p:cNvSpPr txBox="1">
            <a:spLocks noGrp="1"/>
          </p:cNvSpPr>
          <p:nvPr>
            <p:ph type="body" idx="1" hasCustomPrompt="1"/>
          </p:nvPr>
        </p:nvSpPr>
        <p:spPr>
          <a:xfrm>
            <a:off x="457200" y="1600200"/>
            <a:ext cx="8229600" cy="2163763"/>
          </a:xfrm>
          <a:prstGeom prst="rect">
            <a:avLst/>
          </a:prstGeom>
          <a:noFill/>
          <a:ln>
            <a:noFill/>
          </a:ln>
        </p:spPr>
        <p:txBody>
          <a:bodyPr lIns="91425" tIns="91425" rIns="91425" bIns="91425" anchor="t" anchorCtr="0"/>
          <a:lstStyle>
            <a:lvl1pPr marL="255905" marR="0" lvl="0" indent="-255905" algn="l" rtl="0">
              <a:spcBef>
                <a:spcPts val="15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742950" marR="0" lvl="1" indent="-28321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600200" marR="0" lvl="3"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057400" marR="0" lvl="4"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514600" marR="0" lvl="5" indent="-139700" algn="l" rtl="0">
              <a:spcBef>
                <a:spcPts val="300"/>
              </a:spcBef>
              <a:buClr>
                <a:srgbClr val="007FA3"/>
              </a:buClr>
              <a:buSzPct val="1000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971800" marR="0" lvl="6" indent="-139700" algn="l" rtl="0">
              <a:spcBef>
                <a:spcPts val="300"/>
              </a:spcBef>
              <a:buClr>
                <a:srgbClr val="007FA3"/>
              </a:buClr>
              <a:buSzPct val="1000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429000" marR="0" lvl="7" indent="-139700" algn="l" rtl="0">
              <a:spcBef>
                <a:spcPts val="300"/>
              </a:spcBef>
              <a:buClr>
                <a:srgbClr val="007FA3"/>
              </a:buClr>
              <a:buSzPct val="1000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886200" marR="0" lvl="8" indent="-139700" algn="l" rtl="0">
              <a:spcBef>
                <a:spcPts val="300"/>
              </a:spcBef>
              <a:buClr>
                <a:srgbClr val="007FA3"/>
              </a:buClr>
              <a:buSzPct val="1000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lang="en-US" dirty="0" smtClean="0"/>
          </a:p>
          <a:p>
            <a:pPr lvl="1"/>
            <a:endParaRPr lang="en-US" dirty="0" smtClean="0"/>
          </a:p>
          <a:p>
            <a:pPr lvl="2"/>
            <a:endParaRPr dirty="0"/>
          </a:p>
        </p:txBody>
      </p:sp>
      <p:sp>
        <p:nvSpPr>
          <p:cNvPr id="33" name="Shape 33"/>
          <p:cNvSpPr txBox="1">
            <a:spLocks noGrp="1"/>
          </p:cNvSpPr>
          <p:nvPr>
            <p:ph type="body" idx="2" hasCustomPrompt="1"/>
          </p:nvPr>
        </p:nvSpPr>
        <p:spPr>
          <a:xfrm>
            <a:off x="457200" y="3962400"/>
            <a:ext cx="8229600" cy="2163763"/>
          </a:xfrm>
          <a:prstGeom prst="rect">
            <a:avLst/>
          </a:prstGeom>
          <a:noFill/>
          <a:ln>
            <a:noFill/>
          </a:ln>
        </p:spPr>
        <p:txBody>
          <a:bodyPr lIns="91425" tIns="91425" rIns="91425" bIns="91425" anchor="t" anchorCtr="0"/>
          <a:lstStyle>
            <a:lvl1pPr marL="255905" marR="0" lvl="0" indent="-255905" algn="l" rtl="0">
              <a:spcBef>
                <a:spcPts val="15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742950" marR="0" lvl="1" indent="-28321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600200" marR="0" lvl="3"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057400" marR="0" lvl="4"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514600" marR="0" lvl="5" indent="-139700" algn="l" rtl="0">
              <a:spcBef>
                <a:spcPts val="300"/>
              </a:spcBef>
              <a:buClr>
                <a:srgbClr val="007FA3"/>
              </a:buClr>
              <a:buSzPct val="1000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971800" marR="0" lvl="6" indent="-139700" algn="l" rtl="0">
              <a:spcBef>
                <a:spcPts val="300"/>
              </a:spcBef>
              <a:buClr>
                <a:srgbClr val="007FA3"/>
              </a:buClr>
              <a:buSzPct val="1000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429000" marR="0" lvl="7" indent="-139700" algn="l" rtl="0">
              <a:spcBef>
                <a:spcPts val="300"/>
              </a:spcBef>
              <a:buClr>
                <a:srgbClr val="007FA3"/>
              </a:buClr>
              <a:buSzPct val="1000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886200" marR="0" lvl="8" indent="-139700" algn="l" rtl="0">
              <a:spcBef>
                <a:spcPts val="300"/>
              </a:spcBef>
              <a:buClr>
                <a:srgbClr val="007FA3"/>
              </a:buClr>
              <a:buSzPct val="1000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lang="en-US" dirty="0" smtClean="0"/>
          </a:p>
          <a:p>
            <a:pPr lvl="1"/>
            <a:endParaRPr lang="en-US" dirty="0" smtClean="0"/>
          </a:p>
          <a:p>
            <a:pPr lvl="2"/>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lank">
    <p:spTree>
      <p:nvGrpSpPr>
        <p:cNvPr id="1" name="Shape 79"/>
        <p:cNvGrpSpPr/>
        <p:nvPr/>
      </p:nvGrpSpPr>
      <p:grpSpPr>
        <a:xfrm>
          <a:off x="0" y="0"/>
          <a:ext cx="0" cy="0"/>
          <a:chOff x="0" y="0"/>
          <a:chExt cx="0" cy="0"/>
        </a:xfrm>
      </p:grpSpPr>
      <p:sp>
        <p:nvSpPr>
          <p:cNvPr id="80" name="Shape 80"/>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81" name="Shape 81"/>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82" name="Shape 82"/>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showMasterSp="0">
  <p:cSld name="1_Title Slide">
    <p:spTree>
      <p:nvGrpSpPr>
        <p:cNvPr id="1" name=""/>
        <p:cNvGrpSpPr/>
        <p:nvPr/>
      </p:nvGrpSpPr>
      <p:grpSpPr>
        <a:xfrm>
          <a:off x="0" y="0"/>
          <a:ext cx="0" cy="0"/>
          <a:chOff x="0" y="0"/>
          <a:chExt cx="0" cy="0"/>
        </a:xfrm>
      </p:grpSpPr>
      <p:sp>
        <p:nvSpPr>
          <p:cNvPr id="10" name="Rectangle 9"/>
          <p:cNvSpPr/>
          <p:nvPr/>
        </p:nvSpPr>
        <p:spPr bwMode="white">
          <a:xfrm>
            <a:off x="0" y="0"/>
            <a:ext cx="9144000" cy="3886200"/>
          </a:xfrm>
          <a:prstGeom prst="rect">
            <a:avLst/>
          </a:prstGeom>
          <a:solidFill>
            <a:srgbClr val="007FA3"/>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85800" y="762000"/>
            <a:ext cx="7772400" cy="2838451"/>
          </a:xfrm>
        </p:spPr>
        <p:txBody>
          <a:bodyPr anchor="b">
            <a:noAutofit/>
          </a:bodyPr>
          <a:lstStyle>
            <a:lvl1pPr algn="l">
              <a:defRPr sz="3600">
                <a:solidFill>
                  <a:schemeClr val="bg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74687" y="3962400"/>
            <a:ext cx="7794626" cy="1752600"/>
          </a:xfrm>
        </p:spPr>
        <p:txBody>
          <a:bodyPr>
            <a:noAutofit/>
          </a:bodyPr>
          <a:lstStyle>
            <a:lvl1pPr marL="0" indent="0" algn="l">
              <a:spcBef>
                <a:spcPts val="0"/>
              </a:spcBef>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2"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14" name="TextBox 13"/>
          <p:cNvSpPr txBox="1"/>
          <p:nvPr userDrawn="1"/>
        </p:nvSpPr>
        <p:spPr>
          <a:xfrm>
            <a:off x="1600200" y="6429345"/>
            <a:ext cx="7162800" cy="276999"/>
          </a:xfrm>
          <a:prstGeom prst="rect">
            <a:avLst/>
          </a:prstGeom>
          <a:noFill/>
        </p:spPr>
        <p:txBody>
          <a:bodyPr wrap="square" rtlCol="0">
            <a:spAutoFit/>
          </a:bodyPr>
          <a:lstStyle/>
          <a:p>
            <a:pPr algn="r">
              <a:buClrTx/>
              <a:defRPr/>
            </a:pPr>
            <a:r>
              <a:rPr lang="en-US" altLang="en-US" sz="1200" dirty="0" smtClean="0">
                <a:latin typeface="Verdana" panose="020B0604030504040204" pitchFamily="34" charset="0"/>
                <a:ea typeface="Verdana" panose="020B0604030504040204" pitchFamily="34" charset="0"/>
                <a:cs typeface="Verdana" panose="020B0604030504040204" pitchFamily="34" charset="0"/>
              </a:rPr>
              <a:t>Copyright © 2016, 2013, 2010 Pearson Education, Inc. All Rights Reserved</a:t>
            </a:r>
            <a:endParaRPr lang="en-US" altLang="en-US" sz="1200" dirty="0">
              <a:latin typeface="Verdana" panose="020B0604030504040204" pitchFamily="34" charset="0"/>
              <a:ea typeface="Verdana" panose="020B0604030504040204" pitchFamily="34" charset="0"/>
              <a:cs typeface="Verdana" panose="020B0604030504040204" pitchFamily="34" charset="0"/>
            </a:endParaRPr>
          </a:p>
        </p:txBody>
      </p:sp>
      <p:pic>
        <p:nvPicPr>
          <p:cNvPr id="15" name="Picture 14"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showMasterSp="0" userDrawn="1">
  <p:cSld name="1_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smtClean="0"/>
              <a:t>Click to edit Master title style</a:t>
            </a:r>
            <a:endParaRPr lang="en-US" dirty="0"/>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smtClean="0"/>
              <a:t>Add edition here</a:t>
            </a:r>
            <a:endParaRPr lang="en-US" dirty="0"/>
          </a:p>
        </p:txBody>
      </p:sp>
      <p:sp>
        <p:nvSpPr>
          <p:cNvPr id="9" name="Text Placeholder 8"/>
          <p:cNvSpPr>
            <a:spLocks noGrp="1"/>
          </p:cNvSpPr>
          <p:nvPr>
            <p:ph type="body" sz="quarter" idx="14" hasCustomPrompt="1"/>
          </p:nvPr>
        </p:nvSpPr>
        <p:spPr>
          <a:xfrm>
            <a:off x="5029200" y="1600201"/>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smtClean="0"/>
              <a:t>Chapter ##</a:t>
            </a:r>
            <a:endParaRPr lang="en-US" dirty="0"/>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smtClean="0"/>
              <a:t>Chapter title</a:t>
            </a:r>
            <a:endParaRPr lang="en-US" dirty="0"/>
          </a:p>
        </p:txBody>
      </p:sp>
      <p:sp>
        <p:nvSpPr>
          <p:cNvPr id="16" name="Footer Placeholder 2"/>
          <p:cNvSpPr>
            <a:spLocks noGrp="1"/>
          </p:cNvSpPr>
          <p:nvPr>
            <p:ph type="ftr" sz="quarter" idx="10"/>
          </p:nvPr>
        </p:nvSpPr>
        <p:spPr>
          <a:xfrm>
            <a:off x="93969" y="6165337"/>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fld>
            <a:endParaRPr lang="en-US" dirty="0"/>
          </a:p>
        </p:txBody>
      </p:sp>
      <p:sp>
        <p:nvSpPr>
          <p:cNvPr id="20" name="Text Placeholder 17"/>
          <p:cNvSpPr>
            <a:spLocks noGrp="1"/>
          </p:cNvSpPr>
          <p:nvPr>
            <p:ph type="body" sz="quarter" idx="16" hasCustomPrompt="1"/>
          </p:nvPr>
        </p:nvSpPr>
        <p:spPr>
          <a:xfrm>
            <a:off x="3048000" y="6529254"/>
            <a:ext cx="5867400" cy="187537"/>
          </a:xfrm>
        </p:spPr>
        <p:txBody>
          <a:bodyPr/>
          <a:lstStyle>
            <a:lvl1pPr marL="0" indent="0" algn="r">
              <a:buNone/>
              <a:defRPr sz="800" baseline="0"/>
            </a:lvl1pPr>
          </a:lstStyle>
          <a:p>
            <a:pPr lvl="0"/>
            <a:r>
              <a:rPr lang="en-US" dirty="0" smtClean="0"/>
              <a:t>Click to add copyright line</a:t>
            </a:r>
            <a:endParaRPr lang="en-IN" dirty="0"/>
          </a:p>
        </p:txBody>
      </p:sp>
      <p:pic>
        <p:nvPicPr>
          <p:cNvPr id="12" name="Picture 11"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baseline="0">
                <a:solidFill>
                  <a:schemeClr val="accent1"/>
                </a:solidFill>
                <a:latin typeface="+mj-lt"/>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buClr>
                <a:schemeClr val="accent1"/>
              </a:buClr>
              <a:buSzPct val="100000"/>
              <a:defRPr/>
            </a:lvl1pPr>
            <a:lvl2pPr>
              <a:buClr>
                <a:schemeClr val="accent1"/>
              </a:buClr>
              <a:defRPr/>
            </a:lvl2pPr>
            <a:lvl3pPr>
              <a:buClr>
                <a:schemeClr val="accent1"/>
              </a:buClr>
              <a:defRPr/>
            </a:lvl3pPr>
            <a:lvl4pPr>
              <a:buClr>
                <a:schemeClr val="accent1"/>
              </a:buClr>
              <a:defRPr/>
            </a:lvl4pPr>
            <a:lvl5pPr>
              <a:buClr>
                <a:schemeClr val="accent1"/>
              </a:buClr>
              <a:defRPr/>
            </a:lvl5pPr>
            <a:lvl6pPr>
              <a:buClr>
                <a:schemeClr val="accent1"/>
              </a:buClr>
              <a:defRPr/>
            </a:lvl6pPr>
            <a:lvl7pPr>
              <a:buClr>
                <a:schemeClr val="accent1"/>
              </a:buClr>
              <a:defRPr/>
            </a:lvl7pPr>
            <a:lvl8pPr>
              <a:buClr>
                <a:schemeClr val="accent1"/>
              </a:buClr>
              <a:defRPr/>
            </a:lvl8pPr>
            <a:lvl9pPr>
              <a:buClr>
                <a:schemeClr val="accent1"/>
              </a:buClr>
              <a:defRPr/>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smtClean="0"/>
          </a:p>
          <a:p>
            <a:pPr lvl="5"/>
            <a:r>
              <a:rPr lang="en-US" dirty="0" smtClean="0"/>
              <a:t>Sixth</a:t>
            </a:r>
            <a:endParaRPr lang="en-US" dirty="0" smtClean="0"/>
          </a:p>
          <a:p>
            <a:pPr lvl="6"/>
            <a:r>
              <a:rPr lang="en-US" dirty="0" smtClean="0"/>
              <a:t>Seventh</a:t>
            </a:r>
            <a:endParaRPr lang="en-US" dirty="0" smtClean="0"/>
          </a:p>
          <a:p>
            <a:pPr lvl="7"/>
            <a:r>
              <a:rPr lang="en-US" dirty="0" smtClean="0"/>
              <a:t>Eighth</a:t>
            </a:r>
            <a:endParaRPr lang="en-US" dirty="0" smtClean="0"/>
          </a:p>
          <a:p>
            <a:pPr lvl="8"/>
            <a:r>
              <a:rPr lang="en-US" dirty="0" smtClean="0"/>
              <a:t>Ninth</a:t>
            </a:r>
            <a:endParaRPr lang="en-US" dirty="0"/>
          </a:p>
        </p:txBody>
      </p:sp>
      <p:sp>
        <p:nvSpPr>
          <p:cNvPr id="9" name="Date Placeholder 3"/>
          <p:cNvSpPr>
            <a:spLocks noGrp="1"/>
          </p:cNvSpPr>
          <p:nvPr>
            <p:ph type="dt" sz="half" idx="10"/>
          </p:nvPr>
        </p:nvSpPr>
        <p:spPr>
          <a:xfrm>
            <a:off x="6335713" y="113072"/>
            <a:ext cx="2133600" cy="182880"/>
          </a:xfrm>
        </p:spPr>
        <p:txBody>
          <a:bodyPr/>
          <a:lstStyle/>
          <a:p>
            <a:fld id="{891838CE-430E-45DE-B6AA-42DD655BB05E}" type="datetime1">
              <a:rPr lang="en-US" smtClean="0"/>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a:solidFill>
                  <a:srgbClr val="3399B5"/>
                </a:solidFill>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marL="118745" indent="-118745">
              <a:buClr>
                <a:srgbClr val="007FA3"/>
              </a:buClr>
              <a:buSzPct val="25000"/>
              <a:defRPr sz="1600"/>
            </a:lvl1pPr>
            <a:lvl2pPr marL="570230"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showMasterSp="0" userDrawn="1">
  <p:cSld name="1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smtClean="0"/>
              <a:t>Click to add figure number and title</a:t>
            </a:r>
            <a:endParaRPr lang="en-US" dirty="0"/>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smtClean="0"/>
              <a:t>Click to add caption</a:t>
            </a:r>
            <a:endParaRPr lang="en-US" dirty="0"/>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fld>
            <a:endParaRPr lang="en-US" dirty="0"/>
          </a:p>
        </p:txBody>
      </p:sp>
      <p:pic>
        <p:nvPicPr>
          <p:cNvPr id="9" name="Picture 8"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4" name="TextBox 13"/>
          <p:cNvSpPr txBox="1"/>
          <p:nvPr userDrawn="1"/>
        </p:nvSpPr>
        <p:spPr>
          <a:xfrm>
            <a:off x="1600200" y="6429345"/>
            <a:ext cx="7162800" cy="276999"/>
          </a:xfrm>
          <a:prstGeom prst="rect">
            <a:avLst/>
          </a:prstGeom>
          <a:noFill/>
        </p:spPr>
        <p:txBody>
          <a:bodyPr wrap="square" rtlCol="0">
            <a:spAutoFit/>
          </a:bodyPr>
          <a:lstStyle/>
          <a:p>
            <a:pPr algn="r">
              <a:buClrTx/>
              <a:defRPr/>
            </a:pPr>
            <a:r>
              <a:rPr lang="en-US" altLang="en-US" sz="1200" dirty="0" smtClean="0">
                <a:latin typeface="Verdana" panose="020B0604030504040204" pitchFamily="34" charset="0"/>
                <a:ea typeface="Verdana" panose="020B0604030504040204" pitchFamily="34" charset="0"/>
                <a:cs typeface="Verdana" panose="020B0604030504040204" pitchFamily="34" charset="0"/>
              </a:rPr>
              <a:t>Copyright © 2016, 2013, 2010 Pearson Education, Inc. All Rights Reserved</a:t>
            </a:r>
            <a:endParaRPr lang="en-US" altLang="en-US" sz="1200" dirty="0">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457200" y="16002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7" name="Content Placeholder 2"/>
          <p:cNvSpPr>
            <a:spLocks noGrp="1"/>
          </p:cNvSpPr>
          <p:nvPr>
            <p:ph idx="13"/>
          </p:nvPr>
        </p:nvSpPr>
        <p:spPr>
          <a:xfrm>
            <a:off x="457200" y="39624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4" name="Date Placeholder 3"/>
          <p:cNvSpPr>
            <a:spLocks noGrp="1"/>
          </p:cNvSpPr>
          <p:nvPr>
            <p:ph type="dt" sz="half" idx="10"/>
          </p:nvPr>
        </p:nvSpPr>
        <p:spPr/>
        <p:txBody>
          <a:bodyPr/>
          <a:lstStyle/>
          <a:p>
            <a:fld id="{8832AD23-A511-424E-9DD2-B8CE2D237B20}" type="datetime1">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1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2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600200"/>
            <a:ext cx="8229600" cy="1752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13" name="Content Placeholder 2"/>
          <p:cNvSpPr>
            <a:spLocks noGrp="1"/>
          </p:cNvSpPr>
          <p:nvPr>
            <p:ph idx="13"/>
          </p:nvPr>
        </p:nvSpPr>
        <p:spPr>
          <a:xfrm>
            <a:off x="457200" y="3733800"/>
            <a:ext cx="8229600" cy="1752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p:txBody>
      </p:sp>
      <p:sp>
        <p:nvSpPr>
          <p:cNvPr id="55" name="Shape 55"/>
          <p:cNvSpPr txBox="1">
            <a:spLocks noGrp="1"/>
          </p:cNvSpPr>
          <p:nvPr>
            <p:ph type="body" idx="1"/>
          </p:nvPr>
        </p:nvSpPr>
        <p:spPr>
          <a:xfrm>
            <a:off x="457200" y="5368160"/>
            <a:ext cx="8229600" cy="916856"/>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panose="020B0604020202020204"/>
              <a:buNone/>
              <a:defRPr sz="8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0" marR="0" lvl="1"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0" marR="0" lvl="2" indent="0" algn="l" rtl="0">
              <a:spcBef>
                <a:spcPts val="0"/>
              </a:spcBef>
              <a:buClr>
                <a:srgbClr val="007FA3"/>
              </a:buClr>
              <a:buFont typeface="Noto Sans Symbols"/>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0" marR="0" lvl="3"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0" marR="0" lvl="4"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0" marR="0" lvl="5"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0" marR="0" lvl="6"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0" marR="0" lvl="7"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0" marR="0" lvl="8"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3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600200"/>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13" name="Content Placeholder 2"/>
          <p:cNvSpPr>
            <a:spLocks noGrp="1"/>
          </p:cNvSpPr>
          <p:nvPr>
            <p:ph idx="13"/>
          </p:nvPr>
        </p:nvSpPr>
        <p:spPr>
          <a:xfrm>
            <a:off x="473720" y="2807084"/>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9" name="Content Placeholder 2"/>
          <p:cNvSpPr>
            <a:spLocks noGrp="1"/>
          </p:cNvSpPr>
          <p:nvPr>
            <p:ph idx="14"/>
          </p:nvPr>
        </p:nvSpPr>
        <p:spPr>
          <a:xfrm>
            <a:off x="473720" y="4013968"/>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4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60020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13" name="Content Placeholder 2"/>
          <p:cNvSpPr>
            <a:spLocks noGrp="1"/>
          </p:cNvSpPr>
          <p:nvPr>
            <p:ph idx="13"/>
          </p:nvPr>
        </p:nvSpPr>
        <p:spPr>
          <a:xfrm>
            <a:off x="473720" y="264168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9" name="Content Placeholder 2"/>
          <p:cNvSpPr>
            <a:spLocks noGrp="1"/>
          </p:cNvSpPr>
          <p:nvPr>
            <p:ph idx="14"/>
          </p:nvPr>
        </p:nvSpPr>
        <p:spPr>
          <a:xfrm>
            <a:off x="457200" y="368316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0" name="Content Placeholder 2"/>
          <p:cNvSpPr>
            <a:spLocks noGrp="1"/>
          </p:cNvSpPr>
          <p:nvPr>
            <p:ph idx="15"/>
          </p:nvPr>
        </p:nvSpPr>
        <p:spPr>
          <a:xfrm>
            <a:off x="457200" y="472464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5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Content Placeholder 3"/>
          <p:cNvSpPr>
            <a:spLocks noGrp="1"/>
          </p:cNvSpPr>
          <p:nvPr>
            <p:ph idx="13"/>
          </p:nvPr>
        </p:nvSpPr>
        <p:spPr>
          <a:xfrm>
            <a:off x="457200" y="2286000"/>
            <a:ext cx="82296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5" name="Content Placeholder 4"/>
          <p:cNvSpPr>
            <a:spLocks noGrp="1"/>
          </p:cNvSpPr>
          <p:nvPr>
            <p:ph sz="quarter" idx="14"/>
          </p:nvPr>
        </p:nvSpPr>
        <p:spPr>
          <a:xfrm>
            <a:off x="457200" y="3048000"/>
            <a:ext cx="8229600" cy="57058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6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Content Placeholder 3"/>
          <p:cNvSpPr>
            <a:spLocks noGrp="1"/>
          </p:cNvSpPr>
          <p:nvPr>
            <p:ph idx="13"/>
          </p:nvPr>
        </p:nvSpPr>
        <p:spPr>
          <a:xfrm>
            <a:off x="457200" y="2286000"/>
            <a:ext cx="82296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5" name="Content Placeholder 4"/>
          <p:cNvSpPr>
            <a:spLocks noGrp="1"/>
          </p:cNvSpPr>
          <p:nvPr>
            <p:ph sz="quarter" idx="14"/>
          </p:nvPr>
        </p:nvSpPr>
        <p:spPr>
          <a:xfrm>
            <a:off x="457200" y="3048000"/>
            <a:ext cx="8229600" cy="57058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2" name="Content Placeholder 11"/>
          <p:cNvSpPr>
            <a:spLocks noGrp="1"/>
          </p:cNvSpPr>
          <p:nvPr>
            <p:ph sz="quarter" idx="16"/>
          </p:nvPr>
        </p:nvSpPr>
        <p:spPr>
          <a:xfrm>
            <a:off x="4343400" y="3733800"/>
            <a:ext cx="3886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7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Content Placeholder 3"/>
          <p:cNvSpPr>
            <a:spLocks noGrp="1"/>
          </p:cNvSpPr>
          <p:nvPr>
            <p:ph idx="13"/>
          </p:nvPr>
        </p:nvSpPr>
        <p:spPr>
          <a:xfrm>
            <a:off x="457200" y="2286000"/>
            <a:ext cx="82296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5" name="Content Placeholder 4"/>
          <p:cNvSpPr>
            <a:spLocks noGrp="1"/>
          </p:cNvSpPr>
          <p:nvPr>
            <p:ph sz="quarter" idx="14"/>
          </p:nvPr>
        </p:nvSpPr>
        <p:spPr>
          <a:xfrm>
            <a:off x="457200" y="3048000"/>
            <a:ext cx="8229600" cy="57058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2" name="Content Placeholder 11"/>
          <p:cNvSpPr>
            <a:spLocks noGrp="1"/>
          </p:cNvSpPr>
          <p:nvPr>
            <p:ph sz="quarter" idx="16"/>
          </p:nvPr>
        </p:nvSpPr>
        <p:spPr>
          <a:xfrm>
            <a:off x="4343400" y="3733800"/>
            <a:ext cx="3886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3" name="Content Placeholder 13"/>
          <p:cNvSpPr>
            <a:spLocks noGrp="1"/>
          </p:cNvSpPr>
          <p:nvPr>
            <p:ph sz="quarter" idx="18"/>
          </p:nvPr>
        </p:nvSpPr>
        <p:spPr>
          <a:xfrm>
            <a:off x="4343400" y="4874552"/>
            <a:ext cx="3886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8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2" name="Content Placeholder 11"/>
          <p:cNvSpPr>
            <a:spLocks noGrp="1"/>
          </p:cNvSpPr>
          <p:nvPr>
            <p:ph sz="quarter" idx="16"/>
          </p:nvPr>
        </p:nvSpPr>
        <p:spPr>
          <a:xfrm>
            <a:off x="4343400" y="3733800"/>
            <a:ext cx="3886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3" name="Content Placeholder 13"/>
          <p:cNvSpPr>
            <a:spLocks noGrp="1"/>
          </p:cNvSpPr>
          <p:nvPr>
            <p:ph sz="quarter" idx="18"/>
          </p:nvPr>
        </p:nvSpPr>
        <p:spPr>
          <a:xfrm>
            <a:off x="4343400" y="4874552"/>
            <a:ext cx="3886200" cy="990600"/>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5" name="Content Placeholder 2"/>
          <p:cNvSpPr>
            <a:spLocks noGrp="1"/>
          </p:cNvSpPr>
          <p:nvPr>
            <p:ph idx="19"/>
          </p:nvPr>
        </p:nvSpPr>
        <p:spPr>
          <a:xfrm>
            <a:off x="4343400" y="1494526"/>
            <a:ext cx="3886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9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2" name="Content Placeholder 11"/>
          <p:cNvSpPr>
            <a:spLocks noGrp="1"/>
          </p:cNvSpPr>
          <p:nvPr>
            <p:ph sz="quarter" idx="16"/>
          </p:nvPr>
        </p:nvSpPr>
        <p:spPr>
          <a:xfrm>
            <a:off x="4343400" y="3733800"/>
            <a:ext cx="3886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3" name="Content Placeholder 13"/>
          <p:cNvSpPr>
            <a:spLocks noGrp="1"/>
          </p:cNvSpPr>
          <p:nvPr>
            <p:ph sz="quarter" idx="18"/>
          </p:nvPr>
        </p:nvSpPr>
        <p:spPr>
          <a:xfrm>
            <a:off x="4343400" y="4874552"/>
            <a:ext cx="3886200" cy="990600"/>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5" name="Content Placeholder 2"/>
          <p:cNvSpPr>
            <a:spLocks noGrp="1"/>
          </p:cNvSpPr>
          <p:nvPr>
            <p:ph idx="19"/>
          </p:nvPr>
        </p:nvSpPr>
        <p:spPr>
          <a:xfrm>
            <a:off x="4343400" y="1494526"/>
            <a:ext cx="3886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6" name="Content Placeholder 2"/>
          <p:cNvSpPr>
            <a:spLocks noGrp="1"/>
          </p:cNvSpPr>
          <p:nvPr>
            <p:ph idx="20"/>
          </p:nvPr>
        </p:nvSpPr>
        <p:spPr>
          <a:xfrm>
            <a:off x="4343399" y="2286000"/>
            <a:ext cx="3865157"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10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2" name="Content Placeholder 11"/>
          <p:cNvSpPr>
            <a:spLocks noGrp="1"/>
          </p:cNvSpPr>
          <p:nvPr>
            <p:ph sz="quarter" idx="16"/>
          </p:nvPr>
        </p:nvSpPr>
        <p:spPr>
          <a:xfrm>
            <a:off x="4343400" y="3733800"/>
            <a:ext cx="3886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3" name="Content Placeholder 13"/>
          <p:cNvSpPr>
            <a:spLocks noGrp="1"/>
          </p:cNvSpPr>
          <p:nvPr>
            <p:ph sz="quarter" idx="18"/>
          </p:nvPr>
        </p:nvSpPr>
        <p:spPr>
          <a:xfrm>
            <a:off x="4343400" y="4874552"/>
            <a:ext cx="3886200" cy="990600"/>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5" name="Content Placeholder 2"/>
          <p:cNvSpPr>
            <a:spLocks noGrp="1"/>
          </p:cNvSpPr>
          <p:nvPr>
            <p:ph idx="19"/>
          </p:nvPr>
        </p:nvSpPr>
        <p:spPr>
          <a:xfrm>
            <a:off x="4343400" y="1494526"/>
            <a:ext cx="3886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6" name="Content Placeholder 2"/>
          <p:cNvSpPr>
            <a:spLocks noGrp="1"/>
          </p:cNvSpPr>
          <p:nvPr>
            <p:ph idx="20"/>
          </p:nvPr>
        </p:nvSpPr>
        <p:spPr>
          <a:xfrm>
            <a:off x="4343399" y="2286000"/>
            <a:ext cx="3865157"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7" name="Content Placeholder 2"/>
          <p:cNvSpPr>
            <a:spLocks noGrp="1"/>
          </p:cNvSpPr>
          <p:nvPr>
            <p:ph idx="21"/>
          </p:nvPr>
        </p:nvSpPr>
        <p:spPr>
          <a:xfrm>
            <a:off x="4343400" y="3045349"/>
            <a:ext cx="3886200" cy="5827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11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2" name="Content Placeholder 11"/>
          <p:cNvSpPr>
            <a:spLocks noGrp="1"/>
          </p:cNvSpPr>
          <p:nvPr>
            <p:ph sz="quarter" idx="16"/>
          </p:nvPr>
        </p:nvSpPr>
        <p:spPr>
          <a:xfrm>
            <a:off x="4343400" y="3733800"/>
            <a:ext cx="3886200" cy="559296"/>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3" name="Content Placeholder 13"/>
          <p:cNvSpPr>
            <a:spLocks noGrp="1"/>
          </p:cNvSpPr>
          <p:nvPr>
            <p:ph sz="quarter" idx="18"/>
          </p:nvPr>
        </p:nvSpPr>
        <p:spPr>
          <a:xfrm>
            <a:off x="4376204" y="4473387"/>
            <a:ext cx="3886200"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5" name="Content Placeholder 2"/>
          <p:cNvSpPr>
            <a:spLocks noGrp="1"/>
          </p:cNvSpPr>
          <p:nvPr>
            <p:ph idx="19"/>
          </p:nvPr>
        </p:nvSpPr>
        <p:spPr>
          <a:xfrm>
            <a:off x="4343400" y="1494526"/>
            <a:ext cx="3886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6" name="Content Placeholder 2"/>
          <p:cNvSpPr>
            <a:spLocks noGrp="1"/>
          </p:cNvSpPr>
          <p:nvPr>
            <p:ph idx="20"/>
          </p:nvPr>
        </p:nvSpPr>
        <p:spPr>
          <a:xfrm>
            <a:off x="4343399" y="2286000"/>
            <a:ext cx="3865157"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7" name="Content Placeholder 2"/>
          <p:cNvSpPr>
            <a:spLocks noGrp="1"/>
          </p:cNvSpPr>
          <p:nvPr>
            <p:ph idx="21"/>
          </p:nvPr>
        </p:nvSpPr>
        <p:spPr>
          <a:xfrm>
            <a:off x="4343400" y="3045349"/>
            <a:ext cx="3886200" cy="5827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8" name="Content Placeholder 13"/>
          <p:cNvSpPr>
            <a:spLocks noGrp="1"/>
          </p:cNvSpPr>
          <p:nvPr>
            <p:ph sz="quarter" idx="22"/>
          </p:nvPr>
        </p:nvSpPr>
        <p:spPr>
          <a:xfrm>
            <a:off x="4392613" y="5159852"/>
            <a:ext cx="3886200"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12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2" name="Content Placeholder 11"/>
          <p:cNvSpPr>
            <a:spLocks noGrp="1"/>
          </p:cNvSpPr>
          <p:nvPr>
            <p:ph sz="quarter" idx="16"/>
          </p:nvPr>
        </p:nvSpPr>
        <p:spPr>
          <a:xfrm>
            <a:off x="4343400" y="3733800"/>
            <a:ext cx="3886200" cy="559296"/>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3" name="Content Placeholder 13"/>
          <p:cNvSpPr>
            <a:spLocks noGrp="1"/>
          </p:cNvSpPr>
          <p:nvPr>
            <p:ph sz="quarter" idx="18"/>
          </p:nvPr>
        </p:nvSpPr>
        <p:spPr>
          <a:xfrm>
            <a:off x="4376204" y="4473387"/>
            <a:ext cx="3886200"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5" name="Content Placeholder 2"/>
          <p:cNvSpPr>
            <a:spLocks noGrp="1"/>
          </p:cNvSpPr>
          <p:nvPr>
            <p:ph idx="19"/>
          </p:nvPr>
        </p:nvSpPr>
        <p:spPr>
          <a:xfrm>
            <a:off x="4343400" y="1494526"/>
            <a:ext cx="3886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6" name="Content Placeholder 2"/>
          <p:cNvSpPr>
            <a:spLocks noGrp="1"/>
          </p:cNvSpPr>
          <p:nvPr>
            <p:ph idx="20"/>
          </p:nvPr>
        </p:nvSpPr>
        <p:spPr>
          <a:xfrm>
            <a:off x="4343399" y="2286000"/>
            <a:ext cx="3865157"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7" name="Content Placeholder 2"/>
          <p:cNvSpPr>
            <a:spLocks noGrp="1"/>
          </p:cNvSpPr>
          <p:nvPr>
            <p:ph idx="21"/>
          </p:nvPr>
        </p:nvSpPr>
        <p:spPr>
          <a:xfrm>
            <a:off x="4343400" y="3045349"/>
            <a:ext cx="3886200" cy="5827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8" name="Content Placeholder 13"/>
          <p:cNvSpPr>
            <a:spLocks noGrp="1"/>
          </p:cNvSpPr>
          <p:nvPr>
            <p:ph sz="quarter" idx="22"/>
          </p:nvPr>
        </p:nvSpPr>
        <p:spPr>
          <a:xfrm>
            <a:off x="4392613" y="5159852"/>
            <a:ext cx="3886200"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9" name="Content Placeholder 11"/>
          <p:cNvSpPr>
            <a:spLocks noGrp="1"/>
          </p:cNvSpPr>
          <p:nvPr>
            <p:ph sz="quarter" idx="23"/>
          </p:nvPr>
        </p:nvSpPr>
        <p:spPr>
          <a:xfrm>
            <a:off x="457200" y="3830925"/>
            <a:ext cx="3472396" cy="559296"/>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0" name="Content Placeholder 13"/>
          <p:cNvSpPr>
            <a:spLocks noGrp="1"/>
          </p:cNvSpPr>
          <p:nvPr>
            <p:ph sz="quarter" idx="24"/>
          </p:nvPr>
        </p:nvSpPr>
        <p:spPr>
          <a:xfrm>
            <a:off x="490004" y="4570512"/>
            <a:ext cx="3472396"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1" name="Content Placeholder 13"/>
          <p:cNvSpPr>
            <a:spLocks noGrp="1"/>
          </p:cNvSpPr>
          <p:nvPr>
            <p:ph sz="quarter" idx="25"/>
          </p:nvPr>
        </p:nvSpPr>
        <p:spPr>
          <a:xfrm>
            <a:off x="506413" y="5256977"/>
            <a:ext cx="3472396"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and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p:cNvSpPr txBox="1">
            <a:spLocks noGrp="1"/>
          </p:cNvSpPr>
          <p:nvPr>
            <p:ph type="body" idx="1" hasCustomPrompt="1"/>
          </p:nvPr>
        </p:nvSpPr>
        <p:spPr>
          <a:xfrm>
            <a:off x="457200" y="1600200"/>
            <a:ext cx="8229600" cy="4525963"/>
          </a:xfrm>
          <a:prstGeom prst="rect">
            <a:avLst/>
          </a:prstGeom>
          <a:noFill/>
          <a:ln>
            <a:noFill/>
          </a:ln>
        </p:spPr>
        <p:txBody>
          <a:bodyPr lIns="91425" tIns="91425" rIns="91425" bIns="91425" anchor="t" anchorCtr="0"/>
          <a:lstStyle>
            <a:lvl1pPr marL="255905" marR="0" lvl="0" indent="-255905" algn="l" rtl="0">
              <a:spcBef>
                <a:spcPts val="1500"/>
              </a:spcBef>
              <a:buClr>
                <a:srgbClr val="007FA3"/>
              </a:buClr>
              <a:buSzPct val="100000"/>
              <a:buFont typeface="Arial" panose="020B0604020202020204" pitchFamily="34" charset="0"/>
              <a:buChar char="•"/>
              <a:tabLst>
                <a:tab pos="175895" algn="l"/>
              </a:tabLst>
              <a:defRPr sz="2400" b="0" i="0" u="none" strike="noStrike" cap="none">
                <a:solidFill>
                  <a:schemeClr val="dk1"/>
                </a:solidFill>
                <a:latin typeface="+mn-lt"/>
                <a:ea typeface="Arial" panose="020B0604020202020204"/>
                <a:cs typeface="Arial" panose="020B0604020202020204"/>
                <a:sym typeface="Arial" panose="020B0604020202020204"/>
              </a:defRPr>
            </a:lvl1pPr>
            <a:lvl2pPr marL="742950" marR="0" lvl="1" indent="-283210" algn="l" rtl="0">
              <a:spcBef>
                <a:spcPts val="600"/>
              </a:spcBef>
              <a:buClr>
                <a:srgbClr val="007FA3"/>
              </a:buClr>
              <a:buSzPct val="100000"/>
              <a:buFont typeface="Arial" panose="020B0604020202020204"/>
              <a:buChar char="–"/>
              <a:defRPr sz="2400" b="0" i="0" u="none" strike="noStrike" cap="none">
                <a:solidFill>
                  <a:schemeClr val="dk1"/>
                </a:solidFill>
                <a:latin typeface="+mn-lt"/>
                <a:ea typeface="Arial" panose="020B0604020202020204"/>
                <a:cs typeface="Arial" panose="020B0604020202020204"/>
                <a:sym typeface="Arial" panose="020B0604020202020204"/>
              </a:defRPr>
            </a:lvl2pPr>
            <a:lvl3pPr marL="1143000" marR="0" lvl="2" indent="-228600" algn="l" rtl="0">
              <a:spcBef>
                <a:spcPts val="600"/>
              </a:spcBef>
              <a:buClr>
                <a:srgbClr val="007FA3"/>
              </a:buClr>
              <a:buSzPct val="100000"/>
              <a:buFont typeface="Noto Sans Symbols"/>
              <a:buChar char="▪"/>
              <a:defRPr sz="2400" b="0" i="0" u="none" strike="noStrike" cap="none">
                <a:solidFill>
                  <a:schemeClr val="dk1"/>
                </a:solidFill>
                <a:latin typeface="+mn-lt"/>
                <a:ea typeface="Arial" panose="020B0604020202020204"/>
                <a:cs typeface="Arial" panose="020B0604020202020204"/>
                <a:sym typeface="Arial" panose="020B0604020202020204"/>
              </a:defRPr>
            </a:lvl3pPr>
            <a:lvl4pPr marL="1600200" marR="0" lvl="3"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057400" marR="0" lvl="4"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514600" marR="0" lvl="5"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971800" marR="0" lvl="6"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429000" marR="0" lvl="7"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886200" marR="0" lvl="8"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lang="en-IN" dirty="0" smtClean="0"/>
          </a:p>
          <a:p>
            <a:pPr lvl="1"/>
            <a:endParaRPr lang="en-IN" dirty="0" smtClean="0"/>
          </a:p>
          <a:p>
            <a:pPr lvl="2"/>
            <a:endParaRPr lang="en-IN" dirty="0" smtClean="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13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2" name="Content Placeholder 11"/>
          <p:cNvSpPr>
            <a:spLocks noGrp="1"/>
          </p:cNvSpPr>
          <p:nvPr>
            <p:ph sz="quarter" idx="16"/>
          </p:nvPr>
        </p:nvSpPr>
        <p:spPr>
          <a:xfrm>
            <a:off x="4343400" y="3081267"/>
            <a:ext cx="3886200" cy="278178"/>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3" name="Content Placeholder 13"/>
          <p:cNvSpPr>
            <a:spLocks noGrp="1"/>
          </p:cNvSpPr>
          <p:nvPr>
            <p:ph sz="quarter" idx="18"/>
          </p:nvPr>
        </p:nvSpPr>
        <p:spPr>
          <a:xfrm>
            <a:off x="4332878" y="3626139"/>
            <a:ext cx="3886200" cy="251757"/>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5" name="Content Placeholder 2"/>
          <p:cNvSpPr>
            <a:spLocks noGrp="1"/>
          </p:cNvSpPr>
          <p:nvPr>
            <p:ph idx="19"/>
          </p:nvPr>
        </p:nvSpPr>
        <p:spPr>
          <a:xfrm>
            <a:off x="4343400" y="1494526"/>
            <a:ext cx="3886200"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6" name="Content Placeholder 2"/>
          <p:cNvSpPr>
            <a:spLocks noGrp="1"/>
          </p:cNvSpPr>
          <p:nvPr>
            <p:ph idx="20"/>
          </p:nvPr>
        </p:nvSpPr>
        <p:spPr>
          <a:xfrm>
            <a:off x="4353921" y="1979598"/>
            <a:ext cx="3865157"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7" name="Content Placeholder 2"/>
          <p:cNvSpPr>
            <a:spLocks noGrp="1"/>
          </p:cNvSpPr>
          <p:nvPr>
            <p:ph idx="21"/>
          </p:nvPr>
        </p:nvSpPr>
        <p:spPr>
          <a:xfrm>
            <a:off x="4343400" y="2537829"/>
            <a:ext cx="3886200" cy="28985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8" name="Content Placeholder 13"/>
          <p:cNvSpPr>
            <a:spLocks noGrp="1"/>
          </p:cNvSpPr>
          <p:nvPr>
            <p:ph sz="quarter" idx="22"/>
          </p:nvPr>
        </p:nvSpPr>
        <p:spPr>
          <a:xfrm>
            <a:off x="4332878" y="4065083"/>
            <a:ext cx="3886200" cy="266340"/>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9" name="Content Placeholder 11"/>
          <p:cNvSpPr>
            <a:spLocks noGrp="1"/>
          </p:cNvSpPr>
          <p:nvPr>
            <p:ph sz="quarter" idx="23"/>
          </p:nvPr>
        </p:nvSpPr>
        <p:spPr>
          <a:xfrm>
            <a:off x="457200" y="3830925"/>
            <a:ext cx="3472396" cy="559296"/>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0" name="Content Placeholder 13"/>
          <p:cNvSpPr>
            <a:spLocks noGrp="1"/>
          </p:cNvSpPr>
          <p:nvPr>
            <p:ph sz="quarter" idx="24"/>
          </p:nvPr>
        </p:nvSpPr>
        <p:spPr>
          <a:xfrm>
            <a:off x="490004" y="4570512"/>
            <a:ext cx="3472396"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1" name="Content Placeholder 13"/>
          <p:cNvSpPr>
            <a:spLocks noGrp="1"/>
          </p:cNvSpPr>
          <p:nvPr>
            <p:ph sz="quarter" idx="25"/>
          </p:nvPr>
        </p:nvSpPr>
        <p:spPr>
          <a:xfrm>
            <a:off x="506413" y="5256977"/>
            <a:ext cx="3472396"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2" name="Content Placeholder 11"/>
          <p:cNvSpPr>
            <a:spLocks noGrp="1"/>
          </p:cNvSpPr>
          <p:nvPr>
            <p:ph sz="quarter" idx="26"/>
          </p:nvPr>
        </p:nvSpPr>
        <p:spPr>
          <a:xfrm>
            <a:off x="4336752" y="4520930"/>
            <a:ext cx="3886200" cy="278178"/>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14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2" name="Content Placeholder 11"/>
          <p:cNvSpPr>
            <a:spLocks noGrp="1"/>
          </p:cNvSpPr>
          <p:nvPr>
            <p:ph sz="quarter" idx="16"/>
          </p:nvPr>
        </p:nvSpPr>
        <p:spPr>
          <a:xfrm>
            <a:off x="4343400" y="3081267"/>
            <a:ext cx="3886200" cy="278178"/>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3" name="Content Placeholder 13"/>
          <p:cNvSpPr>
            <a:spLocks noGrp="1"/>
          </p:cNvSpPr>
          <p:nvPr>
            <p:ph sz="quarter" idx="18"/>
          </p:nvPr>
        </p:nvSpPr>
        <p:spPr>
          <a:xfrm>
            <a:off x="4332878" y="3626139"/>
            <a:ext cx="3886200" cy="251757"/>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5" name="Content Placeholder 2"/>
          <p:cNvSpPr>
            <a:spLocks noGrp="1"/>
          </p:cNvSpPr>
          <p:nvPr>
            <p:ph idx="19"/>
          </p:nvPr>
        </p:nvSpPr>
        <p:spPr>
          <a:xfrm>
            <a:off x="4343400" y="1494526"/>
            <a:ext cx="3886200"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6" name="Content Placeholder 2"/>
          <p:cNvSpPr>
            <a:spLocks noGrp="1"/>
          </p:cNvSpPr>
          <p:nvPr>
            <p:ph idx="20"/>
          </p:nvPr>
        </p:nvSpPr>
        <p:spPr>
          <a:xfrm>
            <a:off x="4353921" y="1979598"/>
            <a:ext cx="3865157"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7" name="Content Placeholder 2"/>
          <p:cNvSpPr>
            <a:spLocks noGrp="1"/>
          </p:cNvSpPr>
          <p:nvPr>
            <p:ph idx="21"/>
          </p:nvPr>
        </p:nvSpPr>
        <p:spPr>
          <a:xfrm>
            <a:off x="4343400" y="2537829"/>
            <a:ext cx="3886200" cy="28985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8" name="Content Placeholder 13"/>
          <p:cNvSpPr>
            <a:spLocks noGrp="1"/>
          </p:cNvSpPr>
          <p:nvPr>
            <p:ph sz="quarter" idx="22"/>
          </p:nvPr>
        </p:nvSpPr>
        <p:spPr>
          <a:xfrm>
            <a:off x="4332878" y="4065083"/>
            <a:ext cx="3886200" cy="266340"/>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9" name="Content Placeholder 11"/>
          <p:cNvSpPr>
            <a:spLocks noGrp="1"/>
          </p:cNvSpPr>
          <p:nvPr>
            <p:ph sz="quarter" idx="23"/>
          </p:nvPr>
        </p:nvSpPr>
        <p:spPr>
          <a:xfrm>
            <a:off x="457200" y="3830925"/>
            <a:ext cx="3472396" cy="559296"/>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0" name="Content Placeholder 13"/>
          <p:cNvSpPr>
            <a:spLocks noGrp="1"/>
          </p:cNvSpPr>
          <p:nvPr>
            <p:ph sz="quarter" idx="24"/>
          </p:nvPr>
        </p:nvSpPr>
        <p:spPr>
          <a:xfrm>
            <a:off x="490004" y="4570512"/>
            <a:ext cx="3472396"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1" name="Content Placeholder 13"/>
          <p:cNvSpPr>
            <a:spLocks noGrp="1"/>
          </p:cNvSpPr>
          <p:nvPr>
            <p:ph sz="quarter" idx="25"/>
          </p:nvPr>
        </p:nvSpPr>
        <p:spPr>
          <a:xfrm>
            <a:off x="506413" y="5256977"/>
            <a:ext cx="3472396"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2" name="Content Placeholder 11"/>
          <p:cNvSpPr>
            <a:spLocks noGrp="1"/>
          </p:cNvSpPr>
          <p:nvPr>
            <p:ph sz="quarter" idx="26"/>
          </p:nvPr>
        </p:nvSpPr>
        <p:spPr>
          <a:xfrm>
            <a:off x="4336752" y="4520930"/>
            <a:ext cx="3886200" cy="278178"/>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3" name="Content Placeholder 13"/>
          <p:cNvSpPr>
            <a:spLocks noGrp="1"/>
          </p:cNvSpPr>
          <p:nvPr>
            <p:ph sz="quarter" idx="27"/>
          </p:nvPr>
        </p:nvSpPr>
        <p:spPr>
          <a:xfrm>
            <a:off x="4326230" y="5065802"/>
            <a:ext cx="3886200" cy="251757"/>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15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2" name="Content Placeholder 11"/>
          <p:cNvSpPr>
            <a:spLocks noGrp="1"/>
          </p:cNvSpPr>
          <p:nvPr>
            <p:ph sz="quarter" idx="16"/>
          </p:nvPr>
        </p:nvSpPr>
        <p:spPr>
          <a:xfrm>
            <a:off x="4343400" y="3081267"/>
            <a:ext cx="3886200" cy="278178"/>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3" name="Content Placeholder 13"/>
          <p:cNvSpPr>
            <a:spLocks noGrp="1"/>
          </p:cNvSpPr>
          <p:nvPr>
            <p:ph sz="quarter" idx="18"/>
          </p:nvPr>
        </p:nvSpPr>
        <p:spPr>
          <a:xfrm>
            <a:off x="4332878" y="3626139"/>
            <a:ext cx="3886200" cy="251757"/>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5" name="Content Placeholder 2"/>
          <p:cNvSpPr>
            <a:spLocks noGrp="1"/>
          </p:cNvSpPr>
          <p:nvPr>
            <p:ph idx="19"/>
          </p:nvPr>
        </p:nvSpPr>
        <p:spPr>
          <a:xfrm>
            <a:off x="4343400" y="1494526"/>
            <a:ext cx="3886200"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6" name="Content Placeholder 2"/>
          <p:cNvSpPr>
            <a:spLocks noGrp="1"/>
          </p:cNvSpPr>
          <p:nvPr>
            <p:ph idx="20"/>
          </p:nvPr>
        </p:nvSpPr>
        <p:spPr>
          <a:xfrm>
            <a:off x="4353921" y="1979598"/>
            <a:ext cx="3865157"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7" name="Content Placeholder 2"/>
          <p:cNvSpPr>
            <a:spLocks noGrp="1"/>
          </p:cNvSpPr>
          <p:nvPr>
            <p:ph idx="21"/>
          </p:nvPr>
        </p:nvSpPr>
        <p:spPr>
          <a:xfrm>
            <a:off x="4343400" y="2537829"/>
            <a:ext cx="3886200" cy="28985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8" name="Content Placeholder 13"/>
          <p:cNvSpPr>
            <a:spLocks noGrp="1"/>
          </p:cNvSpPr>
          <p:nvPr>
            <p:ph sz="quarter" idx="22"/>
          </p:nvPr>
        </p:nvSpPr>
        <p:spPr>
          <a:xfrm>
            <a:off x="4332878" y="4065083"/>
            <a:ext cx="3886200" cy="266340"/>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9" name="Content Placeholder 11"/>
          <p:cNvSpPr>
            <a:spLocks noGrp="1"/>
          </p:cNvSpPr>
          <p:nvPr>
            <p:ph sz="quarter" idx="23"/>
          </p:nvPr>
        </p:nvSpPr>
        <p:spPr>
          <a:xfrm>
            <a:off x="457200" y="3830925"/>
            <a:ext cx="3472396" cy="559296"/>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0" name="Content Placeholder 13"/>
          <p:cNvSpPr>
            <a:spLocks noGrp="1"/>
          </p:cNvSpPr>
          <p:nvPr>
            <p:ph sz="quarter" idx="24"/>
          </p:nvPr>
        </p:nvSpPr>
        <p:spPr>
          <a:xfrm>
            <a:off x="490004" y="4570512"/>
            <a:ext cx="3472396"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1" name="Content Placeholder 13"/>
          <p:cNvSpPr>
            <a:spLocks noGrp="1"/>
          </p:cNvSpPr>
          <p:nvPr>
            <p:ph sz="quarter" idx="25"/>
          </p:nvPr>
        </p:nvSpPr>
        <p:spPr>
          <a:xfrm>
            <a:off x="506413" y="5256977"/>
            <a:ext cx="3472396" cy="50617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2" name="Content Placeholder 11"/>
          <p:cNvSpPr>
            <a:spLocks noGrp="1"/>
          </p:cNvSpPr>
          <p:nvPr>
            <p:ph sz="quarter" idx="26"/>
          </p:nvPr>
        </p:nvSpPr>
        <p:spPr>
          <a:xfrm>
            <a:off x="4336752" y="4520930"/>
            <a:ext cx="3886200" cy="278178"/>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3" name="Content Placeholder 13"/>
          <p:cNvSpPr>
            <a:spLocks noGrp="1"/>
          </p:cNvSpPr>
          <p:nvPr>
            <p:ph sz="quarter" idx="27"/>
          </p:nvPr>
        </p:nvSpPr>
        <p:spPr>
          <a:xfrm>
            <a:off x="4326230" y="5065802"/>
            <a:ext cx="3886200" cy="251757"/>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4" name="Content Placeholder 13"/>
          <p:cNvSpPr>
            <a:spLocks noGrp="1"/>
          </p:cNvSpPr>
          <p:nvPr>
            <p:ph sz="quarter" idx="28"/>
          </p:nvPr>
        </p:nvSpPr>
        <p:spPr>
          <a:xfrm>
            <a:off x="4326230" y="5504746"/>
            <a:ext cx="3886200" cy="266340"/>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nd 20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fld>
            <a:endParaRPr lang="en-US" dirty="0"/>
          </a:p>
        </p:txBody>
      </p:sp>
      <p:sp>
        <p:nvSpPr>
          <p:cNvPr id="15" name="Content Placeholder 2"/>
          <p:cNvSpPr>
            <a:spLocks noGrp="1"/>
          </p:cNvSpPr>
          <p:nvPr>
            <p:ph idx="19"/>
          </p:nvPr>
        </p:nvSpPr>
        <p:spPr>
          <a:xfrm>
            <a:off x="4790255" y="1494526"/>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6" name="Content Placeholder 2"/>
          <p:cNvSpPr>
            <a:spLocks noGrp="1"/>
          </p:cNvSpPr>
          <p:nvPr>
            <p:ph idx="20"/>
          </p:nvPr>
        </p:nvSpPr>
        <p:spPr>
          <a:xfrm>
            <a:off x="4790256" y="1861415"/>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7" name="Content Placeholder 2"/>
          <p:cNvSpPr>
            <a:spLocks noGrp="1"/>
          </p:cNvSpPr>
          <p:nvPr>
            <p:ph idx="21"/>
          </p:nvPr>
        </p:nvSpPr>
        <p:spPr>
          <a:xfrm>
            <a:off x="4790255" y="2283032"/>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2" name="Content Placeholder 2"/>
          <p:cNvSpPr>
            <a:spLocks noGrp="1"/>
          </p:cNvSpPr>
          <p:nvPr>
            <p:ph idx="26"/>
          </p:nvPr>
        </p:nvSpPr>
        <p:spPr>
          <a:xfrm>
            <a:off x="4790255" y="2705545"/>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3" name="Content Placeholder 2"/>
          <p:cNvSpPr>
            <a:spLocks noGrp="1"/>
          </p:cNvSpPr>
          <p:nvPr>
            <p:ph idx="27"/>
          </p:nvPr>
        </p:nvSpPr>
        <p:spPr>
          <a:xfrm>
            <a:off x="4790256" y="3072434"/>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4" name="Content Placeholder 2"/>
          <p:cNvSpPr>
            <a:spLocks noGrp="1"/>
          </p:cNvSpPr>
          <p:nvPr>
            <p:ph idx="28"/>
          </p:nvPr>
        </p:nvSpPr>
        <p:spPr>
          <a:xfrm>
            <a:off x="4790255" y="3494051"/>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5" name="Content Placeholder 2"/>
          <p:cNvSpPr>
            <a:spLocks noGrp="1"/>
          </p:cNvSpPr>
          <p:nvPr>
            <p:ph idx="29"/>
          </p:nvPr>
        </p:nvSpPr>
        <p:spPr>
          <a:xfrm>
            <a:off x="4790255" y="3908712"/>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6" name="Content Placeholder 2"/>
          <p:cNvSpPr>
            <a:spLocks noGrp="1"/>
          </p:cNvSpPr>
          <p:nvPr>
            <p:ph idx="30"/>
          </p:nvPr>
        </p:nvSpPr>
        <p:spPr>
          <a:xfrm>
            <a:off x="4790256" y="4275601"/>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7" name="Content Placeholder 2"/>
          <p:cNvSpPr>
            <a:spLocks noGrp="1"/>
          </p:cNvSpPr>
          <p:nvPr>
            <p:ph idx="31"/>
          </p:nvPr>
        </p:nvSpPr>
        <p:spPr>
          <a:xfrm>
            <a:off x="4790255" y="4697218"/>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28" name="Content Placeholder 2"/>
          <p:cNvSpPr>
            <a:spLocks noGrp="1"/>
          </p:cNvSpPr>
          <p:nvPr>
            <p:ph idx="32"/>
          </p:nvPr>
        </p:nvSpPr>
        <p:spPr>
          <a:xfrm>
            <a:off x="4790255" y="5105555"/>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31" name="Content Placeholder 2"/>
          <p:cNvSpPr>
            <a:spLocks noGrp="1"/>
          </p:cNvSpPr>
          <p:nvPr>
            <p:ph idx="33"/>
          </p:nvPr>
        </p:nvSpPr>
        <p:spPr>
          <a:xfrm>
            <a:off x="457200" y="1494526"/>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32" name="Content Placeholder 2"/>
          <p:cNvSpPr>
            <a:spLocks noGrp="1"/>
          </p:cNvSpPr>
          <p:nvPr>
            <p:ph idx="34"/>
          </p:nvPr>
        </p:nvSpPr>
        <p:spPr>
          <a:xfrm>
            <a:off x="457201" y="1861415"/>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33" name="Content Placeholder 2"/>
          <p:cNvSpPr>
            <a:spLocks noGrp="1"/>
          </p:cNvSpPr>
          <p:nvPr>
            <p:ph idx="35"/>
          </p:nvPr>
        </p:nvSpPr>
        <p:spPr>
          <a:xfrm>
            <a:off x="457200" y="2283032"/>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34" name="Content Placeholder 2"/>
          <p:cNvSpPr>
            <a:spLocks noGrp="1"/>
          </p:cNvSpPr>
          <p:nvPr>
            <p:ph idx="36"/>
          </p:nvPr>
        </p:nvSpPr>
        <p:spPr>
          <a:xfrm>
            <a:off x="457200" y="2705545"/>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35" name="Content Placeholder 2"/>
          <p:cNvSpPr>
            <a:spLocks noGrp="1"/>
          </p:cNvSpPr>
          <p:nvPr>
            <p:ph idx="37"/>
          </p:nvPr>
        </p:nvSpPr>
        <p:spPr>
          <a:xfrm>
            <a:off x="457201" y="3072434"/>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36" name="Content Placeholder 2"/>
          <p:cNvSpPr>
            <a:spLocks noGrp="1"/>
          </p:cNvSpPr>
          <p:nvPr>
            <p:ph idx="38"/>
          </p:nvPr>
        </p:nvSpPr>
        <p:spPr>
          <a:xfrm>
            <a:off x="457200" y="3494051"/>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37" name="Content Placeholder 2"/>
          <p:cNvSpPr>
            <a:spLocks noGrp="1"/>
          </p:cNvSpPr>
          <p:nvPr>
            <p:ph idx="39"/>
          </p:nvPr>
        </p:nvSpPr>
        <p:spPr>
          <a:xfrm>
            <a:off x="457200" y="3908712"/>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38" name="Content Placeholder 2"/>
          <p:cNvSpPr>
            <a:spLocks noGrp="1"/>
          </p:cNvSpPr>
          <p:nvPr>
            <p:ph idx="40"/>
          </p:nvPr>
        </p:nvSpPr>
        <p:spPr>
          <a:xfrm>
            <a:off x="457201" y="4275601"/>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39" name="Content Placeholder 2"/>
          <p:cNvSpPr>
            <a:spLocks noGrp="1"/>
          </p:cNvSpPr>
          <p:nvPr>
            <p:ph idx="41"/>
          </p:nvPr>
        </p:nvSpPr>
        <p:spPr>
          <a:xfrm>
            <a:off x="457200" y="4697218"/>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40" name="Content Placeholder 2"/>
          <p:cNvSpPr>
            <a:spLocks noGrp="1"/>
          </p:cNvSpPr>
          <p:nvPr>
            <p:ph idx="42"/>
          </p:nvPr>
        </p:nvSpPr>
        <p:spPr>
          <a:xfrm>
            <a:off x="457200" y="5105555"/>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showMasterSp="0" userDrawn="1">
  <p:cSld name="1_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fld>
            <a:endParaRPr lang="en-US" dirty="0"/>
          </a:p>
        </p:txBody>
      </p:sp>
      <p:pic>
        <p:nvPicPr>
          <p:cNvPr id="9" name="Picture 8"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0" name="TextBox 9"/>
          <p:cNvSpPr txBox="1"/>
          <p:nvPr userDrawn="1"/>
        </p:nvSpPr>
        <p:spPr>
          <a:xfrm>
            <a:off x="1600200" y="6429345"/>
            <a:ext cx="7162800" cy="276999"/>
          </a:xfrm>
          <a:prstGeom prst="rect">
            <a:avLst/>
          </a:prstGeom>
          <a:noFill/>
        </p:spPr>
        <p:txBody>
          <a:bodyPr wrap="square" rtlCol="0">
            <a:spAutoFit/>
          </a:bodyPr>
          <a:lstStyle/>
          <a:p>
            <a:pPr algn="r">
              <a:buClrTx/>
              <a:defRPr/>
            </a:pPr>
            <a:r>
              <a:rPr lang="en-US" altLang="en-US" sz="1200" dirty="0" smtClean="0">
                <a:latin typeface="Verdana" panose="020B0604030504040204" pitchFamily="34" charset="0"/>
                <a:ea typeface="Verdana" panose="020B0604030504040204" pitchFamily="34" charset="0"/>
                <a:cs typeface="Verdana" panose="020B0604030504040204" pitchFamily="34" charset="0"/>
              </a:rPr>
              <a:t>Copyright © 2016, 2013, 2010 Pearson Education, Inc. All Rights Reserved</a:t>
            </a:r>
            <a:endParaRPr lang="en-US" altLang="en-US" sz="1200" dirty="0">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2_Blank">
    <p:spTree>
      <p:nvGrpSpPr>
        <p:cNvPr id="1" name=""/>
        <p:cNvGrpSpPr/>
        <p:nvPr/>
      </p:nvGrpSpPr>
      <p:grpSpPr>
        <a:xfrm>
          <a:off x="0" y="0"/>
          <a:ext cx="0" cy="0"/>
          <a:chOff x="0" y="0"/>
          <a:chExt cx="0" cy="0"/>
        </a:xfrm>
      </p:grpSpPr>
      <p:sp>
        <p:nvSpPr>
          <p:cNvPr id="2" name="Footer Placeholder 1"/>
          <p:cNvSpPr>
            <a:spLocks noGrp="1"/>
          </p:cNvSpPr>
          <p:nvPr>
            <p:ph type="ftr" idx="10"/>
          </p:nvPr>
        </p:nvSpPr>
        <p:spPr/>
        <p:txBody>
          <a:bodyPr/>
          <a:lstStyle/>
          <a:p>
            <a:endParaRPr lang="en-US"/>
          </a:p>
        </p:txBody>
      </p:sp>
      <p:sp>
        <p:nvSpPr>
          <p:cNvPr id="3" name="Date Placeholder 2"/>
          <p:cNvSpPr>
            <a:spLocks noGrp="1"/>
          </p:cNvSpPr>
          <p:nvPr>
            <p:ph type="dt" idx="1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panose="020B0604020202020204"/>
              <a:buNone/>
              <a:defRPr sz="2000" b="0" i="0" u="none" strike="noStrike" cap="none">
                <a:solidFill>
                  <a:srgbClr val="007FA3"/>
                </a:solidFill>
                <a:latin typeface="Arial" panose="020B0604020202020204"/>
                <a:ea typeface="Arial" panose="020B0604020202020204"/>
                <a:cs typeface="Arial" panose="020B0604020202020204"/>
                <a:sym typeface="Arial" panose="020B0604020202020204"/>
              </a:defRPr>
            </a:lvl1pPr>
            <a:lvl2pPr marL="0" marR="0" lvl="1"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L="0" marR="0" lvl="2" indent="0" algn="l" rtl="0">
              <a:spcBef>
                <a:spcPts val="0"/>
              </a:spcBef>
              <a:buClr>
                <a:srgbClr val="007FA3"/>
              </a:buClr>
              <a:buFont typeface="Noto Sans Symbols"/>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L="0" marR="0" lvl="3"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L="0" marR="0" lvl="4"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L="0" marR="0" lvl="5"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L="0" marR="0" lvl="6"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L="0" marR="0" lvl="7"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L="0" marR="0" lvl="8"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panose="020B0604020202020204"/>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0" marR="0" lvl="1"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0" marR="0" lvl="2" indent="0" algn="l" rtl="0">
              <a:spcBef>
                <a:spcPts val="0"/>
              </a:spcBef>
              <a:buClr>
                <a:srgbClr val="007FA3"/>
              </a:buClr>
              <a:buFont typeface="Noto Sans Symbols"/>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0" marR="0" lvl="3"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0" marR="0" lvl="4"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0" marR="0" lvl="5"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0" marR="0" lvl="6"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0" marR="0" lvl="7"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0" marR="0" lvl="8"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panose="020B0604020202020204"/>
              <a:buNone/>
              <a:defRPr sz="2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0" marR="0" lvl="1"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0" marR="0" lvl="2" indent="0" algn="l" rtl="0">
              <a:spcBef>
                <a:spcPts val="0"/>
              </a:spcBef>
              <a:buClr>
                <a:srgbClr val="007FA3"/>
              </a:buClr>
              <a:buFont typeface="Noto Sans Symbols"/>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0" marR="0" lvl="3"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0" marR="0" lvl="4"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0" marR="0" lvl="5"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0" marR="0" lvl="6"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0" marR="0" lvl="7"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0" marR="0" lvl="8"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panose="020B0604020202020204"/>
              <a:buNone/>
              <a:defRPr sz="2000" b="0" i="0" u="none" strike="noStrike" cap="none">
                <a:solidFill>
                  <a:srgbClr val="007FA3"/>
                </a:solidFill>
                <a:latin typeface="Arial" panose="020B0604020202020204"/>
                <a:ea typeface="Arial" panose="020B0604020202020204"/>
                <a:cs typeface="Arial" panose="020B0604020202020204"/>
                <a:sym typeface="Arial" panose="020B0604020202020204"/>
              </a:defRPr>
            </a:lvl1pPr>
            <a:lvl2pPr marL="0" marR="0" lvl="1"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L="0" marR="0" lvl="2" indent="0" algn="l" rtl="0">
              <a:spcBef>
                <a:spcPts val="0"/>
              </a:spcBef>
              <a:buClr>
                <a:srgbClr val="007FA3"/>
              </a:buClr>
              <a:buFont typeface="Noto Sans Symbols"/>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L="0" marR="0" lvl="3"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L="0" marR="0" lvl="4"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L="0" marR="0" lvl="5"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L="0" marR="0" lvl="6"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L="0" marR="0" lvl="7"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L="0" marR="0" lvl="8"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idx="10"/>
          </p:nvPr>
        </p:nvSpPr>
        <p:spPr/>
        <p:txBody>
          <a:bodyPr/>
          <a:lstStyle/>
          <a:p>
            <a:endParaRPr lang="en-US"/>
          </a:p>
        </p:txBody>
      </p:sp>
      <p:sp>
        <p:nvSpPr>
          <p:cNvPr id="3" name="Date Placeholder 2"/>
          <p:cNvSpPr>
            <a:spLocks noGrp="1"/>
          </p:cNvSpPr>
          <p:nvPr>
            <p:ph type="dt" idx="1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905" marR="0" lvl="0" indent="-255905"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742950" marR="0" lvl="1" indent="-18415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600200" marR="0" lvl="3"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057400" marR="0" lvl="4"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514600" marR="0" lvl="5"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971800" marR="0" lvl="6"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429000" marR="0" lvl="7"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886200" marR="0" lvl="8"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905">
              <a:defRPr/>
            </a:lvl1pPr>
            <a:lvl2pPr indent="-283210">
              <a:defRPr/>
            </a:lvl2p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905">
              <a:defRPr/>
            </a:lvl1pPr>
            <a:lvl2pPr indent="-283210">
              <a:defRPr/>
            </a:lvl2p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905" indent="-255905">
              <a:defRPr/>
            </a:lvl1pPr>
            <a:lvl2pPr indent="-283210">
              <a:defRPr/>
            </a:lvl2p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905" indent="-255905">
              <a:defRPr/>
            </a:lvl1pPr>
            <a:lvl2pPr indent="-283210">
              <a:defRPr/>
            </a:lvl2p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905" indent="-255905">
              <a:defRPr/>
            </a:lvl1pPr>
            <a:lvl2pPr indent="-283210">
              <a:defRPr/>
            </a:lvl2p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905" marR="0" lvl="0" indent="-255905"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742950" marR="0" lvl="1" indent="-18415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600200" marR="0" lvl="3"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057400" marR="0" lvl="4"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514600" marR="0" lvl="5"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971800" marR="0" lvl="6"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429000" marR="0" lvl="7"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886200" marR="0" lvl="8"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905">
              <a:defRPr/>
            </a:lvl1pPr>
            <a:lvl2pPr indent="-283210">
              <a:defRPr/>
            </a:lvl2p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905">
              <a:defRPr/>
            </a:lvl1pPr>
            <a:lvl2pPr indent="-283210">
              <a:defRPr/>
            </a:lvl2p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905" indent="-255905">
              <a:defRPr/>
            </a:lvl1pPr>
            <a:lvl2pPr indent="-283210">
              <a:defRPr/>
            </a:lvl2p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905" indent="-255905">
              <a:defRPr/>
            </a:lvl1pPr>
            <a:lvl2pPr indent="-283210">
              <a:defRPr/>
            </a:lvl2p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905" indent="-255905">
              <a:defRPr/>
            </a:lvl1pPr>
            <a:lvl2pPr indent="-283210">
              <a:defRPr/>
            </a:lvl2p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4" name="Content Placeholder 3"/>
          <p:cNvSpPr>
            <a:spLocks noGrp="1"/>
          </p:cNvSpPr>
          <p:nvPr>
            <p:ph sz="quarter" idx="18"/>
          </p:nvPr>
        </p:nvSpPr>
        <p:spPr>
          <a:xfrm>
            <a:off x="457200" y="5811838"/>
            <a:ext cx="8229600" cy="457200"/>
          </a:xfrm>
        </p:spPr>
        <p:txBody>
          <a:bodyPr/>
          <a:lstStyle>
            <a:lvl2pPr indent="-283210">
              <a:defRPr/>
            </a:lvl2p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8" name="Content Placeholder 7"/>
          <p:cNvSpPr>
            <a:spLocks noGrp="1"/>
          </p:cNvSpPr>
          <p:nvPr>
            <p:ph sz="quarter" idx="19"/>
          </p:nvPr>
        </p:nvSpPr>
        <p:spPr>
          <a:xfrm>
            <a:off x="3657601" y="6418263"/>
            <a:ext cx="479834" cy="298450"/>
          </a:xfrm>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2" name="Content Placeholder 11"/>
          <p:cNvSpPr>
            <a:spLocks noGrp="1"/>
          </p:cNvSpPr>
          <p:nvPr>
            <p:ph sz="quarter" idx="20"/>
          </p:nvPr>
        </p:nvSpPr>
        <p:spPr>
          <a:xfrm>
            <a:off x="5503863" y="6418263"/>
            <a:ext cx="453317" cy="298450"/>
          </a:xfrm>
        </p:spPr>
        <p:txBody>
          <a:body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4" name="Content Placeholder 13"/>
          <p:cNvSpPr>
            <a:spLocks noGrp="1"/>
          </p:cNvSpPr>
          <p:nvPr>
            <p:ph sz="quarter" idx="21"/>
          </p:nvPr>
        </p:nvSpPr>
        <p:spPr>
          <a:xfrm>
            <a:off x="7200900" y="6418263"/>
            <a:ext cx="576027" cy="298450"/>
          </a:xfrm>
        </p:spPr>
        <p:txBody>
          <a:body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6" name="Content Placeholder 5"/>
          <p:cNvSpPr>
            <a:spLocks noGrp="1"/>
          </p:cNvSpPr>
          <p:nvPr>
            <p:ph sz="quarter" idx="22"/>
          </p:nvPr>
        </p:nvSpPr>
        <p:spPr>
          <a:xfrm flipH="1">
            <a:off x="7976101" y="6418263"/>
            <a:ext cx="778599" cy="298450"/>
          </a:xfrm>
        </p:spPr>
        <p:txBody>
          <a:bodyPr/>
          <a:lstStyle/>
          <a:p>
            <a:pPr lvl="0"/>
            <a:r>
              <a:rPr lang="en-US" dirty="0" smtClean="0"/>
              <a:t>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panose="020B0604020202020204"/>
              <a:buNone/>
              <a:defRPr sz="2000" b="0" i="0" u="none" strike="noStrike" cap="none">
                <a:solidFill>
                  <a:srgbClr val="007FA3"/>
                </a:solidFill>
                <a:latin typeface="Arial" panose="020B0604020202020204"/>
                <a:ea typeface="Arial" panose="020B0604020202020204"/>
                <a:cs typeface="Arial" panose="020B0604020202020204"/>
                <a:sym typeface="Arial" panose="020B0604020202020204"/>
              </a:defRPr>
            </a:lvl1pPr>
            <a:lvl2pPr marL="0" marR="0" lvl="1"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L="0" marR="0" lvl="2" indent="0" algn="l" rtl="0">
              <a:spcBef>
                <a:spcPts val="0"/>
              </a:spcBef>
              <a:buClr>
                <a:srgbClr val="007FA3"/>
              </a:buClr>
              <a:buFont typeface="Noto Sans Symbols"/>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L="0" marR="0" lvl="3"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L="0" marR="0" lvl="4"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L="0" marR="0" lvl="5"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L="0" marR="0" lvl="6"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L="0" marR="0" lvl="7"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L="0" marR="0" lvl="8"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panose="020B0604020202020204"/>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0" marR="0" lvl="1"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0" marR="0" lvl="2" indent="0" algn="l" rtl="0">
              <a:spcBef>
                <a:spcPts val="0"/>
              </a:spcBef>
              <a:buClr>
                <a:srgbClr val="007FA3"/>
              </a:buClr>
              <a:buFont typeface="Noto Sans Symbols"/>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0" marR="0" lvl="3"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0" marR="0" lvl="4"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0" marR="0" lvl="5"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0" marR="0" lvl="6"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0" marR="0" lvl="7"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0" marR="0" lvl="8" indent="0" algn="l" rtl="0">
              <a:spcBef>
                <a:spcPts val="0"/>
              </a:spcBef>
              <a:buClr>
                <a:srgbClr val="007FA3"/>
              </a:buClr>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panose="020B0604020202020204"/>
              <a:buNone/>
              <a:defRPr sz="2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0" marR="0" lvl="1"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0" marR="0" lvl="2" indent="0" algn="l" rtl="0">
              <a:spcBef>
                <a:spcPts val="0"/>
              </a:spcBef>
              <a:buClr>
                <a:srgbClr val="007FA3"/>
              </a:buClr>
              <a:buFont typeface="Noto Sans Symbols"/>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0" marR="0" lvl="3"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0" marR="0" lvl="4"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0" marR="0" lvl="5"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0" marR="0" lvl="6"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0" marR="0" lvl="7"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0" marR="0" lvl="8"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p:txBody>
      </p:sp>
      <p:sp>
        <p:nvSpPr>
          <p:cNvPr id="63" name="Shape 63"/>
          <p:cNvSpPr txBox="1">
            <a:spLocks noGrp="1"/>
          </p:cNvSpPr>
          <p:nvPr>
            <p:ph type="body" idx="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panose="020B0604020202020204"/>
              <a:buNone/>
              <a:defRPr sz="1600" b="0" i="0" u="none" strike="noStrike" cap="none">
                <a:solidFill>
                  <a:srgbClr val="007FA3"/>
                </a:solidFill>
                <a:latin typeface="Arial" panose="020B0604020202020204"/>
                <a:ea typeface="Arial" panose="020B0604020202020204"/>
                <a:cs typeface="Arial" panose="020B0604020202020204"/>
                <a:sym typeface="Arial" panose="020B0604020202020204"/>
              </a:defRPr>
            </a:lvl1pPr>
            <a:lvl2pPr marL="0" marR="0" lvl="1"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L="0" marR="0" lvl="2" indent="0" algn="l" rtl="0">
              <a:spcBef>
                <a:spcPts val="0"/>
              </a:spcBef>
              <a:buClr>
                <a:srgbClr val="007FA3"/>
              </a:buClr>
              <a:buFont typeface="Noto Sans Symbols"/>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L="0" marR="0" lvl="3"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L="0" marR="0" lvl="4"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L="0" marR="0" lvl="5"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L="0" marR="0" lvl="6"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L="0" marR="0" lvl="7"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L="0" marR="0" lvl="8"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p:txBody>
      </p:sp>
      <p:sp>
        <p:nvSpPr>
          <p:cNvPr id="64" name="Shape 64"/>
          <p:cNvSpPr txBox="1">
            <a:spLocks noGrp="1"/>
          </p:cNvSpPr>
          <p:nvPr>
            <p:ph type="body" idx="2"/>
          </p:nvPr>
        </p:nvSpPr>
        <p:spPr>
          <a:xfrm>
            <a:off x="457200" y="1600200"/>
            <a:ext cx="8229600" cy="4525963"/>
          </a:xfrm>
          <a:prstGeom prst="rect">
            <a:avLst/>
          </a:prstGeom>
          <a:noFill/>
          <a:ln>
            <a:noFill/>
          </a:ln>
        </p:spPr>
        <p:txBody>
          <a:bodyPr lIns="91425" tIns="91425" rIns="91425" bIns="91425" anchor="t" anchorCtr="0"/>
          <a:lstStyle>
            <a:lvl1pPr marL="255905" marR="0" lvl="0" indent="-255905" algn="l" rtl="0">
              <a:spcBef>
                <a:spcPts val="15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742950" marR="0" lvl="1" indent="-18415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600200" marR="0" lvl="3"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057400" marR="0" lvl="4"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514600" marR="0" lvl="5"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971800" marR="0" lvl="6"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429000" marR="0" lvl="7"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886200" marR="0" lvl="8"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panose="020B0604020202020204"/>
              <a:buNone/>
              <a:defRPr sz="1600" b="0" i="0" u="none" strike="noStrike" cap="none">
                <a:solidFill>
                  <a:srgbClr val="007FA3"/>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600"/>
              </a:spcBef>
              <a:buClr>
                <a:srgbClr val="007FA3"/>
              </a:buClr>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600"/>
              </a:spcBef>
              <a:buClr>
                <a:srgbClr val="007FA3"/>
              </a:buClr>
              <a:buFont typeface="Arial" panose="020B0604020202020204"/>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600"/>
              </a:spcBef>
              <a:buClr>
                <a:srgbClr val="007FA3"/>
              </a:buClr>
              <a:buFont typeface="Arial" panose="020B0604020202020204"/>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300"/>
              </a:spcBef>
              <a:buClr>
                <a:srgbClr val="007FA3"/>
              </a:buClr>
              <a:buFont typeface="Arial" panose="020B0604020202020204"/>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300"/>
              </a:spcBef>
              <a:buClr>
                <a:srgbClr val="007FA3"/>
              </a:buClr>
              <a:buFont typeface="Arial" panose="020B0604020202020204"/>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300"/>
              </a:spcBef>
              <a:buClr>
                <a:srgbClr val="007FA3"/>
              </a:buClr>
              <a:buFont typeface="Arial" panose="020B0604020202020204"/>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300"/>
              </a:spcBef>
              <a:buClr>
                <a:srgbClr val="007FA3"/>
              </a:buClr>
              <a:buFont typeface="Arial" panose="020B0604020202020204"/>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9pPr>
          </a:lstStyle>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7" Type="http://schemas.openxmlformats.org/officeDocument/2006/relationships/theme" Target="../theme/theme1.xml"/><Relationship Id="rId36" Type="http://schemas.openxmlformats.org/officeDocument/2006/relationships/image" Target="../media/image2.png"/><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image" Target="../media/image2.png"/><Relationship Id="rId2" Type="http://schemas.openxmlformats.org/officeDocument/2006/relationships/slideLayout" Target="../slideLayouts/slideLayout37.xml"/><Relationship Id="rId1"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5905" marR="0" lvl="0" indent="-154305" algn="l" rtl="0">
              <a:spcBef>
                <a:spcPts val="15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742950" marR="0" lvl="1" indent="-18415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600200" marR="0" lvl="3"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057400" marR="0" lvl="4"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514600" marR="0" lvl="5"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971800" marR="0" lvl="6"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429000" marR="0" lvl="7"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886200" marR="0" lvl="8"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15" name="Shape 15" descr="Pearson Logo"/>
          <p:cNvPicPr preferRelativeResize="0"/>
          <p:nvPr/>
        </p:nvPicPr>
        <p:blipFill rotWithShape="1">
          <a:blip r:embed="rId36"/>
          <a:srcRect/>
          <a:stretch>
            <a:fillRect/>
          </a:stretch>
        </p:blipFill>
        <p:spPr>
          <a:xfrm>
            <a:off x="443972" y="6429709"/>
            <a:ext cx="917999" cy="279914"/>
          </a:xfrm>
          <a:prstGeom prst="rect">
            <a:avLst/>
          </a:prstGeom>
          <a:noFill/>
          <a:ln>
            <a:noFill/>
          </a:ln>
        </p:spPr>
      </p:pic>
      <p:sp>
        <p:nvSpPr>
          <p:cNvPr id="9" name="Text Placeholder 5"/>
          <p:cNvSpPr txBox="1"/>
          <p:nvPr userDrawn="1"/>
        </p:nvSpPr>
        <p:spPr>
          <a:xfrm>
            <a:off x="2670048" y="6449931"/>
            <a:ext cx="6089854" cy="231285"/>
          </a:xfrm>
          <a:prstGeom prst="rect">
            <a:avLst/>
          </a:prstGeom>
        </p:spPr>
        <p:txBody>
          <a:bodyPr anchor="ctr"/>
          <a:lstStyle>
            <a:defPPr marR="0" lvl="0" algn="l" rtl="0">
              <a:lnSpc>
                <a:spcPct val="100000"/>
              </a:lnSpc>
              <a:spcBef>
                <a:spcPts val="0"/>
              </a:spcBef>
              <a:spcAft>
                <a:spcPts val="0"/>
              </a:spcAft>
            </a:defPPr>
            <a:lvl1pPr marL="255905" marR="0" lvl="0" indent="-25590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r"/>
            <a:r>
              <a:rPr lang="en-US" altLang="en-US" sz="1200" dirty="0" smtClean="0">
                <a:solidFill>
                  <a:schemeClr val="tx1"/>
                </a:solidFill>
                <a:latin typeface="Verdana" panose="020B0604030504040204"/>
                <a:ea typeface="Verdana" panose="020B0604030504040204" pitchFamily="34" charset="0"/>
                <a:cs typeface="Verdana" panose="020B0604030504040204" pitchFamily="34" charset="0"/>
              </a:rPr>
              <a:t>Copyright © 2017, 2013, 2010 Pearson Education, Inc. All Rights Reserved</a:t>
            </a:r>
            <a:endParaRPr lang="en-US" altLang="en-US" sz="1200" dirty="0">
              <a:solidFill>
                <a:schemeClr val="tx1"/>
              </a:solidFill>
              <a:latin typeface="Verdana" panose="020B0604030504040204"/>
              <a:ea typeface="Verdana" panose="020B0604030504040204" pitchFamily="34" charset="0"/>
              <a:cs typeface="Verdana" panose="020B0604030504040204" pitchFamily="34" charset="0"/>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L="255905" marR="0" lvl="0" indent="-25590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5905" marR="0" lvl="0" indent="-154305" algn="l" rtl="0">
              <a:spcBef>
                <a:spcPts val="15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742950" marR="0" lvl="1" indent="-18415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600200" marR="0" lvl="3"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057400" marR="0" lvl="4"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514600" marR="0" lvl="5"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971800" marR="0" lvl="6"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429000" marR="0" lvl="7"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886200" marR="0" lvl="8"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15" name="Shape 15" descr="Pearson Logo"/>
          <p:cNvPicPr preferRelativeResize="0"/>
          <p:nvPr/>
        </p:nvPicPr>
        <p:blipFill rotWithShape="1">
          <a:blip r:embed="rId3"/>
          <a:srcRect/>
          <a:stretch>
            <a:fillRect/>
          </a:stretch>
        </p:blipFill>
        <p:spPr>
          <a:xfrm>
            <a:off x="443972" y="6429709"/>
            <a:ext cx="917999" cy="279914"/>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85" r:id="rId1"/>
    <p:sldLayoutId id="2147483686"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L="255905" marR="0" lvl="0" indent="-25590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6.xml"/><Relationship Id="rId1"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jpe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20.xml"/><Relationship Id="rId3" Type="http://schemas.openxmlformats.org/officeDocument/2006/relationships/hyperlink" Target="http://gaia.cs.umass.edu/kurose_ross/interactive/" TargetMode="External"/><Relationship Id="rId2" Type="http://schemas.openxmlformats.org/officeDocument/2006/relationships/image" Target="../media/image9.jpeg"/><Relationship Id="rId1" Type="http://schemas.openxmlformats.org/officeDocument/2006/relationships/image" Target="../media/image8.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0.png"/></Relationships>
</file>

<file path=ppt/slides/_rels/slide15.xml.rels><?xml version="1.0" encoding="UTF-8" standalone="yes"?>
<Relationships xmlns="http://schemas.openxmlformats.org/package/2006/relationships"><Relationship Id="rId9" Type="http://schemas.openxmlformats.org/officeDocument/2006/relationships/image" Target="../media/image15.png"/><Relationship Id="rId8" Type="http://schemas.openxmlformats.org/officeDocument/2006/relationships/image" Target="../media/image14.wmf"/><Relationship Id="rId7" Type="http://schemas.openxmlformats.org/officeDocument/2006/relationships/oleObject" Target="../embeddings/oleObject4.bin"/><Relationship Id="rId6" Type="http://schemas.openxmlformats.org/officeDocument/2006/relationships/image" Target="../media/image13.wmf"/><Relationship Id="rId5" Type="http://schemas.openxmlformats.org/officeDocument/2006/relationships/oleObject" Target="../embeddings/oleObject3.bin"/><Relationship Id="rId4" Type="http://schemas.openxmlformats.org/officeDocument/2006/relationships/image" Target="../media/image12.wmf"/><Relationship Id="rId3" Type="http://schemas.openxmlformats.org/officeDocument/2006/relationships/oleObject" Target="../embeddings/oleObject2.bin"/><Relationship Id="rId2" Type="http://schemas.openxmlformats.org/officeDocument/2006/relationships/image" Target="../media/image11.wmf"/><Relationship Id="rId12" Type="http://schemas.openxmlformats.org/officeDocument/2006/relationships/vmlDrawing" Target="../drawings/vmlDrawing1.vml"/><Relationship Id="rId11" Type="http://schemas.openxmlformats.org/officeDocument/2006/relationships/slideLayout" Target="../slideLayouts/slideLayout4.xml"/><Relationship Id="rId10" Type="http://schemas.openxmlformats.org/officeDocument/2006/relationships/hyperlink" Target="http://gaia.cs.umass.edu/kurose_ross/interactive/" TargetMode="External"/><Relationship Id="rId1" Type="http://schemas.openxmlformats.org/officeDocument/2006/relationships/oleObject" Target="../embeddings/oleObject1.bin"/></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6.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7.jpe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8.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9.png"/></Relationships>
</file>

<file path=ppt/slides/_rels/slide26.xml.rels><?xml version="1.0" encoding="UTF-8" standalone="yes"?>
<Relationships xmlns="http://schemas.openxmlformats.org/package/2006/relationships"><Relationship Id="rId6" Type="http://schemas.openxmlformats.org/officeDocument/2006/relationships/vmlDrawing" Target="../drawings/vmlDrawing2.vml"/><Relationship Id="rId5" Type="http://schemas.openxmlformats.org/officeDocument/2006/relationships/slideLayout" Target="../slideLayouts/slideLayout20.xml"/><Relationship Id="rId4" Type="http://schemas.openxmlformats.org/officeDocument/2006/relationships/image" Target="../media/image21.wmf"/><Relationship Id="rId3" Type="http://schemas.openxmlformats.org/officeDocument/2006/relationships/oleObject" Target="../embeddings/oleObject6.bin"/><Relationship Id="rId2" Type="http://schemas.openxmlformats.org/officeDocument/2006/relationships/image" Target="../media/image20.wmf"/><Relationship Id="rId1" Type="http://schemas.openxmlformats.org/officeDocument/2006/relationships/oleObject" Target="../embeddings/oleObject5.bin"/></Relationships>
</file>

<file path=ppt/slides/_rels/slide27.xml.rels><?xml version="1.0" encoding="UTF-8" standalone="yes"?>
<Relationships xmlns="http://schemas.openxmlformats.org/package/2006/relationships"><Relationship Id="rId9" Type="http://schemas.openxmlformats.org/officeDocument/2006/relationships/image" Target="../media/image26.png"/><Relationship Id="rId8" Type="http://schemas.openxmlformats.org/officeDocument/2006/relationships/image" Target="../media/image25.wmf"/><Relationship Id="rId7" Type="http://schemas.openxmlformats.org/officeDocument/2006/relationships/oleObject" Target="../embeddings/oleObject10.bin"/><Relationship Id="rId6" Type="http://schemas.openxmlformats.org/officeDocument/2006/relationships/image" Target="../media/image24.wmf"/><Relationship Id="rId5" Type="http://schemas.openxmlformats.org/officeDocument/2006/relationships/oleObject" Target="../embeddings/oleObject9.bin"/><Relationship Id="rId4" Type="http://schemas.openxmlformats.org/officeDocument/2006/relationships/image" Target="../media/image23.wmf"/><Relationship Id="rId3" Type="http://schemas.openxmlformats.org/officeDocument/2006/relationships/oleObject" Target="../embeddings/oleObject8.bin"/><Relationship Id="rId2" Type="http://schemas.openxmlformats.org/officeDocument/2006/relationships/image" Target="../media/image22.wmf"/><Relationship Id="rId11" Type="http://schemas.openxmlformats.org/officeDocument/2006/relationships/vmlDrawing" Target="../drawings/vmlDrawing3.vml"/><Relationship Id="rId10" Type="http://schemas.openxmlformats.org/officeDocument/2006/relationships/slideLayout" Target="../slideLayouts/slideLayout24.xml"/><Relationship Id="rId1" Type="http://schemas.openxmlformats.org/officeDocument/2006/relationships/oleObject" Target="../embeddings/oleObject7.bin"/></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7.png"/></Relationships>
</file>

<file path=ppt/slides/_rels/slide29.xml.rels><?xml version="1.0" encoding="UTF-8" standalone="yes"?>
<Relationships xmlns="http://schemas.openxmlformats.org/package/2006/relationships"><Relationship Id="rId8" Type="http://schemas.openxmlformats.org/officeDocument/2006/relationships/vmlDrawing" Target="../drawings/vmlDrawing4.vml"/><Relationship Id="rId7" Type="http://schemas.openxmlformats.org/officeDocument/2006/relationships/slideLayout" Target="../slideLayouts/slideLayout20.xml"/><Relationship Id="rId6" Type="http://schemas.openxmlformats.org/officeDocument/2006/relationships/image" Target="../media/image30.wmf"/><Relationship Id="rId5" Type="http://schemas.openxmlformats.org/officeDocument/2006/relationships/oleObject" Target="../embeddings/oleObject13.bin"/><Relationship Id="rId4" Type="http://schemas.openxmlformats.org/officeDocument/2006/relationships/image" Target="../media/image29.wmf"/><Relationship Id="rId3" Type="http://schemas.openxmlformats.org/officeDocument/2006/relationships/oleObject" Target="../embeddings/oleObject12.bin"/><Relationship Id="rId2" Type="http://schemas.openxmlformats.org/officeDocument/2006/relationships/image" Target="../media/image28.wmf"/><Relationship Id="rId1" Type="http://schemas.openxmlformats.org/officeDocument/2006/relationships/oleObject" Target="../embeddings/oleObject11.bin"/></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1.jpe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33.png"/><Relationship Id="rId1" Type="http://schemas.openxmlformats.org/officeDocument/2006/relationships/image" Target="../media/image32.jpeg"/></Relationships>
</file>

<file path=ppt/slides/_rels/slide34.xml.rels><?xml version="1.0" encoding="UTF-8" standalone="yes"?>
<Relationships xmlns="http://schemas.openxmlformats.org/package/2006/relationships"><Relationship Id="rId4" Type="http://schemas.openxmlformats.org/officeDocument/2006/relationships/vmlDrawing" Target="../drawings/vmlDrawing5.vml"/><Relationship Id="rId3" Type="http://schemas.openxmlformats.org/officeDocument/2006/relationships/slideLayout" Target="../slideLayouts/slideLayout20.xml"/><Relationship Id="rId2" Type="http://schemas.openxmlformats.org/officeDocument/2006/relationships/image" Target="../media/image34.wmf"/><Relationship Id="rId1" Type="http://schemas.openxmlformats.org/officeDocument/2006/relationships/oleObject" Target="../embeddings/oleObject14.bin"/></Relationships>
</file>

<file path=ppt/slides/_rels/slide35.xml.rels><?xml version="1.0" encoding="UTF-8" standalone="yes"?>
<Relationships xmlns="http://schemas.openxmlformats.org/package/2006/relationships"><Relationship Id="rId4" Type="http://schemas.openxmlformats.org/officeDocument/2006/relationships/vmlDrawing" Target="../drawings/vmlDrawing6.vml"/><Relationship Id="rId3" Type="http://schemas.openxmlformats.org/officeDocument/2006/relationships/slideLayout" Target="../slideLayouts/slideLayout10.xml"/><Relationship Id="rId2" Type="http://schemas.openxmlformats.org/officeDocument/2006/relationships/image" Target="../media/image35.wmf"/><Relationship Id="rId1" Type="http://schemas.openxmlformats.org/officeDocument/2006/relationships/oleObject" Target="../embeddings/oleObject15.bin"/></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6.jpe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7.jpe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8.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4.jpe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9.jpe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image" Target="../media/image40.png"/></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1.jpe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42.jpe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3.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4.jpeg"/></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5.jpeg"/></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6.jpeg"/></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hyperlink" Target="http://gaia.cs.umass.edu/kurose_ross/interactive/" TargetMode="External"/><Relationship Id="rId1" Type="http://schemas.openxmlformats.org/officeDocument/2006/relationships/image" Target="../media/image47.jpe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48.png"/></Relationships>
</file>

<file path=ppt/slides/_rels/slide56.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image" Target="../media/image50.jpeg"/><Relationship Id="rId1" Type="http://schemas.openxmlformats.org/officeDocument/2006/relationships/image" Target="../media/image49.jpeg"/></Relationships>
</file>

<file path=ppt/slides/_rels/slide57.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51.png"/></Relationships>
</file>

<file path=ppt/slides/_rels/slide5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2.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3.jpe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4.png"/></Relationships>
</file>

<file path=ppt/slides/_rels/slide64.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54.png"/></Relationships>
</file>

<file path=ppt/slides/_rels/slide65.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55.jpe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7.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56.jpeg"/></Relationships>
</file>

<file path=ppt/slides/_rels/slide6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57.jpeg"/></Relationships>
</file>

<file path=ppt/slides/_rels/slide69.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58.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9.jpeg"/></Relationships>
</file>

<file path=ppt/slides/_rels/slide71.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60.jpeg"/></Relationships>
</file>

<file path=ppt/slides/_rels/slide7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61.jpeg"/></Relationships>
</file>

<file path=ppt/slides/_rels/slide73.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image" Target="../media/image63.jpeg"/><Relationship Id="rId1" Type="http://schemas.openxmlformats.org/officeDocument/2006/relationships/image" Target="../media/image62.jpeg"/></Relationships>
</file>

<file path=ppt/slides/_rels/slide7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64.jpeg"/></Relationships>
</file>

<file path=ppt/slides/_rels/slide7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65.jpeg"/></Relationships>
</file>

<file path=ppt/slides/_rels/slide7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6.jpe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67.jpe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jpeg"/></Relationships>
</file>

<file path=ppt/slides/_rels/slide8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69.jpeg"/><Relationship Id="rId1" Type="http://schemas.openxmlformats.org/officeDocument/2006/relationships/image" Target="../media/image68.jpeg"/></Relationships>
</file>

<file path=ppt/slides/_rels/slide81.xml.rels><?xml version="1.0" encoding="UTF-8" standalone="yes"?>
<Relationships xmlns="http://schemas.openxmlformats.org/package/2006/relationships"><Relationship Id="rId4" Type="http://schemas.openxmlformats.org/officeDocument/2006/relationships/slideLayout" Target="../slideLayouts/slideLayout21.xml"/><Relationship Id="rId3" Type="http://schemas.openxmlformats.org/officeDocument/2006/relationships/image" Target="../media/image72.png"/><Relationship Id="rId2" Type="http://schemas.openxmlformats.org/officeDocument/2006/relationships/image" Target="../media/image71.png"/><Relationship Id="rId1" Type="http://schemas.openxmlformats.org/officeDocument/2006/relationships/image" Target="../media/image70.png"/></Relationships>
</file>

<file path=ppt/slides/_rels/slide8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3.jpeg"/></Relationships>
</file>

<file path=ppt/slides/_rels/slide8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4.jpe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5.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75.jpeg"/></Relationships>
</file>

<file path=ppt/slides/_rels/slide8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6.jpeg"/></Relationships>
</file>

<file path=ppt/slides/_rels/slide8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7.jpe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hyperlink" Target="http://www.google.com/" TargetMode="Externa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6.jpeg"/></Relationships>
</file>

<file path=ppt/slides/_rels/slide9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8.jpeg"/></Relationships>
</file>

<file path=ppt/slides/_rels/slide9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9.jpeg"/></Relationships>
</file>

<file path=ppt/slides/_rels/slide92.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0.jpeg"/></Relationships>
</file>

<file path=ppt/slides/_rels/slide9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81.jpeg"/><Relationship Id="rId1" Type="http://schemas.openxmlformats.org/officeDocument/2006/relationships/hyperlink" Target="http://www.google.com/" TargetMode="External"/></Relationships>
</file>

<file path=ppt/slides/_rels/slide9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hyperlink" Target="http://www.google.com/" TargetMode="External"/><Relationship Id="rId1" Type="http://schemas.openxmlformats.org/officeDocument/2006/relationships/image" Target="../media/image82.jpeg"/></Relationships>
</file>

<file path=ppt/slides/_rels/slide9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3.jpeg"/></Relationships>
</file>

<file path=ppt/slides/_rels/slide9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84.jpeg"/><Relationship Id="rId1" Type="http://schemas.openxmlformats.org/officeDocument/2006/relationships/hyperlink" Target="https://www.google.co.in/?gfe_rd=cr&amp;dcr=0&amp;ei=7k6NWo-BK6WvX7epqZAC" TargetMode="Externa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186396"/>
            <a:ext cx="8363663" cy="1024714"/>
          </a:xfrm>
        </p:spPr>
        <p:txBody>
          <a:bodyPr anchor="ctr"/>
          <a:lstStyle/>
          <a:p>
            <a:pPr>
              <a:buSzPct val="100000"/>
            </a:pPr>
            <a:r>
              <a:rPr lang="en-US" altLang="en-US" dirty="0">
                <a:solidFill>
                  <a:schemeClr val="tx2"/>
                </a:solidFill>
                <a:latin typeface="Times New Roman" panose="02020603050405020304" pitchFamily="18" charset="0"/>
                <a:ea typeface="Arial" panose="020B0604020202020204"/>
                <a:cs typeface="Times New Roman" panose="02020603050405020304" pitchFamily="18" charset="0"/>
                <a:sym typeface="Arial" panose="020B0604020202020204"/>
              </a:rPr>
              <a:t>Computer Networking: A Top Down Approach</a:t>
            </a:r>
            <a:endParaRPr lang="en-US" dirty="0">
              <a:solidFill>
                <a:schemeClr val="tx2"/>
              </a:solidFill>
              <a:latin typeface="Times New Roman" panose="02020603050405020304" pitchFamily="18" charset="0"/>
              <a:ea typeface="Arial" panose="020B0604020202020204"/>
              <a:cs typeface="Times New Roman" panose="02020603050405020304" pitchFamily="18" charset="0"/>
              <a:sym typeface="Arial" panose="020B0604020202020204"/>
            </a:endParaRPr>
          </a:p>
        </p:txBody>
      </p:sp>
      <p:sp>
        <p:nvSpPr>
          <p:cNvPr id="3" name="Text Placeholder 2"/>
          <p:cNvSpPr>
            <a:spLocks noGrp="1"/>
          </p:cNvSpPr>
          <p:nvPr>
            <p:ph type="body" idx="1"/>
          </p:nvPr>
        </p:nvSpPr>
        <p:spPr>
          <a:xfrm>
            <a:off x="457200" y="1252675"/>
            <a:ext cx="8363662" cy="440017"/>
          </a:xfrm>
        </p:spPr>
        <p:txBody>
          <a:bodyPr/>
          <a:lstStyle/>
          <a:p>
            <a:r>
              <a:rPr lang="en-US" dirty="0" smtClean="0">
                <a:solidFill>
                  <a:schemeClr val="tx2"/>
                </a:solidFill>
                <a:latin typeface="+mn-lt"/>
              </a:rPr>
              <a:t>Seventh Edition</a:t>
            </a:r>
            <a:endParaRPr lang="en-US" dirty="0">
              <a:solidFill>
                <a:schemeClr val="tx2"/>
              </a:solidFill>
              <a:latin typeface="+mn-lt"/>
            </a:endParaRPr>
          </a:p>
        </p:txBody>
      </p:sp>
      <p:sp>
        <p:nvSpPr>
          <p:cNvPr id="4" name="Text Placeholder 3"/>
          <p:cNvSpPr>
            <a:spLocks noGrp="1"/>
          </p:cNvSpPr>
          <p:nvPr>
            <p:ph type="body" idx="2"/>
          </p:nvPr>
        </p:nvSpPr>
        <p:spPr>
          <a:xfrm>
            <a:off x="4876800" y="2285999"/>
            <a:ext cx="3657600" cy="739083"/>
          </a:xfrm>
        </p:spPr>
        <p:txBody>
          <a:bodyPr/>
          <a:lstStyle/>
          <a:p>
            <a:pPr lvl="0" algn="ctr"/>
            <a:r>
              <a:rPr lang="en-US" b="1" dirty="0" smtClean="0">
                <a:latin typeface="+mn-lt"/>
              </a:rPr>
              <a:t>Chapter 6</a:t>
            </a:r>
            <a:endParaRPr lang="en-US" b="1" dirty="0">
              <a:latin typeface="+mn-lt"/>
            </a:endParaRPr>
          </a:p>
        </p:txBody>
      </p:sp>
      <p:sp>
        <p:nvSpPr>
          <p:cNvPr id="5" name="Text Placeholder 4"/>
          <p:cNvSpPr>
            <a:spLocks noGrp="1"/>
          </p:cNvSpPr>
          <p:nvPr>
            <p:ph type="body" idx="3"/>
          </p:nvPr>
        </p:nvSpPr>
        <p:spPr>
          <a:xfrm>
            <a:off x="4876800" y="3114461"/>
            <a:ext cx="3657600" cy="676489"/>
          </a:xfrm>
        </p:spPr>
        <p:txBody>
          <a:bodyPr/>
          <a:lstStyle/>
          <a:p>
            <a:pPr algn="ctr" eaLnBrk="1" hangingPunct="1">
              <a:lnSpc>
                <a:spcPct val="85000"/>
              </a:lnSpc>
            </a:pPr>
            <a:r>
              <a:rPr lang="en-US" dirty="0">
                <a:solidFill>
                  <a:schemeClr val="tx1"/>
                </a:solidFill>
                <a:latin typeface="+mn-lt"/>
                <a:cs typeface="Arial" panose="020B0604020202020204" pitchFamily="34" charset="0"/>
              </a:rPr>
              <a:t>The Link Layer </a:t>
            </a:r>
            <a:r>
              <a:rPr lang="en-US" dirty="0" smtClean="0">
                <a:solidFill>
                  <a:schemeClr val="tx1"/>
                </a:solidFill>
                <a:latin typeface="+mn-lt"/>
                <a:cs typeface="Arial" panose="020B0604020202020204" pitchFamily="34" charset="0"/>
              </a:rPr>
              <a:t>and LANs</a:t>
            </a:r>
            <a:endParaRPr lang="en-US" altLang="en-US" dirty="0">
              <a:solidFill>
                <a:schemeClr val="tx1"/>
              </a:solidFill>
              <a:latin typeface="+mn-lt"/>
            </a:endParaRPr>
          </a:p>
        </p:txBody>
      </p:sp>
      <p:pic>
        <p:nvPicPr>
          <p:cNvPr id="9" name="Picture 1" descr="Front Cover: Computer Networking: A Top Down Approach Seventh Edition by Kurose and Ross."/>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702056" y="1806237"/>
            <a:ext cx="3621420" cy="451543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6" name="Text Placeholder 5"/>
          <p:cNvSpPr>
            <a:spLocks noGrp="1"/>
          </p:cNvSpPr>
          <p:nvPr>
            <p:ph type="body" idx="13"/>
          </p:nvPr>
        </p:nvSpPr>
        <p:spPr>
          <a:xfrm>
            <a:off x="2670048" y="6449931"/>
            <a:ext cx="6089854" cy="231285"/>
          </a:xfrm>
        </p:spPr>
        <p:txBody>
          <a:bodyPr anchor="ctr"/>
          <a:lstStyle/>
          <a:p>
            <a:pPr algn="r"/>
            <a:r>
              <a:rPr lang="en-US" altLang="en-US" sz="1200" dirty="0">
                <a:solidFill>
                  <a:schemeClr val="tx1"/>
                </a:solidFill>
                <a:latin typeface="Verdana" panose="020B0604030504040204"/>
                <a:ea typeface="Verdana" panose="020B0604030504040204" pitchFamily="34" charset="0"/>
                <a:cs typeface="Verdana" panose="020B0604030504040204" pitchFamily="34" charset="0"/>
              </a:rPr>
              <a:t>Copyright © </a:t>
            </a:r>
            <a:r>
              <a:rPr lang="en-US" altLang="en-US" sz="1200" dirty="0" smtClean="0">
                <a:solidFill>
                  <a:schemeClr val="tx1"/>
                </a:solidFill>
                <a:latin typeface="Verdana" panose="020B0604030504040204"/>
                <a:ea typeface="Verdana" panose="020B0604030504040204" pitchFamily="34" charset="0"/>
                <a:cs typeface="Verdana" panose="020B0604030504040204" pitchFamily="34" charset="0"/>
              </a:rPr>
              <a:t>2017, 2013, 2010 Pearson </a:t>
            </a:r>
            <a:r>
              <a:rPr lang="en-US" altLang="en-US" sz="1200" dirty="0">
                <a:solidFill>
                  <a:schemeClr val="tx1"/>
                </a:solidFill>
                <a:latin typeface="Verdana" panose="020B0604030504040204"/>
                <a:ea typeface="Verdana" panose="020B0604030504040204" pitchFamily="34" charset="0"/>
                <a:cs typeface="Verdana" panose="020B0604030504040204" pitchFamily="34" charset="0"/>
              </a:rPr>
              <a:t>Education, Inc. All Rights </a:t>
            </a:r>
            <a:r>
              <a:rPr lang="en-US" altLang="en-US" sz="1200" dirty="0" smtClean="0">
                <a:solidFill>
                  <a:schemeClr val="tx1"/>
                </a:solidFill>
                <a:latin typeface="Verdana" panose="020B0604030504040204"/>
                <a:ea typeface="Verdana" panose="020B0604030504040204" pitchFamily="34" charset="0"/>
                <a:cs typeface="Verdana" panose="020B0604030504040204" pitchFamily="34" charset="0"/>
              </a:rPr>
              <a:t>Reserved</a:t>
            </a:r>
            <a:endParaRPr lang="en-US" altLang="en-US" sz="1200" dirty="0">
              <a:solidFill>
                <a:schemeClr val="tx1"/>
              </a:solidFill>
              <a:latin typeface="Verdana" panose="020B0604030504040204"/>
              <a:ea typeface="Verdana" panose="020B0604030504040204" pitchFamily="34" charset="0"/>
              <a:cs typeface="Verdana" panose="020B0604030504040204" pitchFamily="34" charset="0"/>
            </a:endParaRPr>
          </a:p>
        </p:txBody>
      </p:sp>
      <p:sp>
        <p:nvSpPr>
          <p:cNvPr id="8" name="TextBox 7"/>
          <p:cNvSpPr txBox="1"/>
          <p:nvPr/>
        </p:nvSpPr>
        <p:spPr>
          <a:xfrm>
            <a:off x="5357812" y="4063955"/>
            <a:ext cx="2695575" cy="830997"/>
          </a:xfrm>
          <a:prstGeom prst="rect">
            <a:avLst/>
          </a:prstGeom>
          <a:noFill/>
        </p:spPr>
        <p:txBody>
          <a:bodyPr wrap="square" rtlCol="0">
            <a:spAutoFit/>
          </a:bodyPr>
          <a:lstStyle/>
          <a:p>
            <a:r>
              <a:rPr lang="en-US" sz="1200" dirty="0">
                <a:solidFill>
                  <a:schemeClr val="bg1"/>
                </a:solidFill>
                <a:latin typeface="+mn-lt"/>
              </a:rPr>
              <a:t>Slides in this presentation contain hyperlinks. JAWS users should be able to get a list of links by using INSERT+F7</a:t>
            </a:r>
            <a:endParaRPr lang="en-US" sz="1200" dirty="0">
              <a:solidFill>
                <a:schemeClr val="bg1"/>
              </a:solidFill>
              <a:latin typeface="+mn-lt"/>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smtClean="0">
                <a:solidFill>
                  <a:schemeClr val="tx2"/>
                </a:solidFill>
                <a:latin typeface="Times New Roman" panose="02020603050405020304" pitchFamily="18" charset="0"/>
                <a:cs typeface="Times New Roman" panose="02020603050405020304" pitchFamily="18" charset="0"/>
              </a:rPr>
              <a:t>Learning Objectives </a:t>
            </a:r>
            <a:r>
              <a:rPr lang="en-IN" sz="2000" b="0" dirty="0" smtClean="0">
                <a:solidFill>
                  <a:schemeClr val="tx2"/>
                </a:solidFill>
                <a:latin typeface="Times New Roman" panose="02020603050405020304" pitchFamily="18" charset="0"/>
                <a:cs typeface="Times New Roman" panose="02020603050405020304" pitchFamily="18" charset="0"/>
              </a:rPr>
              <a:t>(2 of 9)</a:t>
            </a:r>
            <a:endParaRPr lang="en-IN" sz="2000" b="0" dirty="0">
              <a:solidFill>
                <a:schemeClr val="tx2"/>
              </a:solidFill>
              <a:latin typeface="Times New Roman" panose="02020603050405020304" pitchFamily="18" charset="0"/>
              <a:cs typeface="Times New Roman" panose="02020603050405020304" pitchFamily="18" charset="0"/>
            </a:endParaRPr>
          </a:p>
        </p:txBody>
      </p:sp>
      <p:sp>
        <p:nvSpPr>
          <p:cNvPr id="5" name="Text Placeholder 4"/>
          <p:cNvSpPr>
            <a:spLocks noGrp="1"/>
          </p:cNvSpPr>
          <p:nvPr>
            <p:ph idx="1"/>
          </p:nvPr>
        </p:nvSpPr>
        <p:spPr>
          <a:xfrm>
            <a:off x="457200" y="1600201"/>
            <a:ext cx="8229600" cy="4657724"/>
          </a:xfrm>
        </p:spPr>
        <p:txBody>
          <a:bodyPr/>
          <a:lstStyle/>
          <a:p>
            <a:pPr marL="0" indent="0">
              <a:spcBef>
                <a:spcPts val="600"/>
              </a:spcBef>
              <a:buFont typeface="Wingdings" panose="05000000000000000000" charset="0"/>
              <a:buNone/>
              <a:defRPr/>
            </a:pPr>
            <a:r>
              <a:rPr lang="en-US" sz="2200" b="1" dirty="0" smtClean="0">
                <a:solidFill>
                  <a:schemeClr val="tx2"/>
                </a:solidFill>
                <a:latin typeface="+mn-lt"/>
              </a:rPr>
              <a:t>6.1</a:t>
            </a:r>
            <a:r>
              <a:rPr lang="en-US" sz="2200" dirty="0" smtClean="0">
                <a:solidFill>
                  <a:srgbClr val="CC0000"/>
                </a:solidFill>
                <a:latin typeface="+mn-lt"/>
              </a:rPr>
              <a:t> </a:t>
            </a:r>
            <a:r>
              <a:rPr lang="en-US" sz="2200" dirty="0" smtClean="0">
                <a:solidFill>
                  <a:schemeClr val="tx1"/>
                </a:solidFill>
                <a:latin typeface="+mn-lt"/>
              </a:rPr>
              <a:t>introduction, services</a:t>
            </a:r>
            <a:endParaRPr lang="en-US" sz="2200" dirty="0" smtClean="0">
              <a:solidFill>
                <a:schemeClr val="tx1"/>
              </a:solidFill>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6.2</a:t>
            </a:r>
            <a:r>
              <a:rPr lang="en-US" sz="2200" dirty="0" smtClean="0">
                <a:latin typeface="+mn-lt"/>
              </a:rPr>
              <a:t> </a:t>
            </a:r>
            <a:r>
              <a:rPr lang="en-US" sz="2200" b="1" dirty="0" smtClean="0">
                <a:latin typeface="+mn-lt"/>
              </a:rPr>
              <a:t>error detection, correction</a:t>
            </a:r>
            <a:endParaRPr lang="en-US" sz="2200" b="1" dirty="0" smtClean="0">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6.3</a:t>
            </a:r>
            <a:r>
              <a:rPr lang="en-US" sz="2200" dirty="0" smtClean="0">
                <a:latin typeface="+mn-lt"/>
              </a:rPr>
              <a:t> multiple access protocols</a:t>
            </a:r>
            <a:endParaRPr lang="en-US" sz="2200" dirty="0" smtClean="0">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6.4</a:t>
            </a:r>
            <a:r>
              <a:rPr lang="en-US" sz="2200" dirty="0" smtClean="0">
                <a:latin typeface="+mn-lt"/>
              </a:rPr>
              <a:t> LANs</a:t>
            </a:r>
            <a:endParaRPr lang="en-US" sz="2200" dirty="0" smtClean="0">
              <a:latin typeface="+mn-lt"/>
            </a:endParaRPr>
          </a:p>
          <a:p>
            <a:pPr marL="741680" lvl="1" indent="-284480">
              <a:defRPr/>
            </a:pPr>
            <a:r>
              <a:rPr lang="en-US" sz="2200" dirty="0">
                <a:latin typeface="+mn-lt"/>
              </a:rPr>
              <a:t>addressing, </a:t>
            </a:r>
            <a:r>
              <a:rPr lang="en-US" sz="2200" dirty="0" smtClean="0">
                <a:latin typeface="+mn-lt"/>
              </a:rPr>
              <a:t>A</a:t>
            </a:r>
            <a:r>
              <a:rPr lang="en-US" sz="100" dirty="0" smtClean="0">
                <a:latin typeface="+mn-lt"/>
              </a:rPr>
              <a:t> </a:t>
            </a:r>
            <a:r>
              <a:rPr lang="en-US" sz="2200" dirty="0" smtClean="0">
                <a:latin typeface="+mn-lt"/>
              </a:rPr>
              <a:t>R</a:t>
            </a:r>
            <a:r>
              <a:rPr lang="en-US" sz="100" dirty="0" smtClean="0">
                <a:latin typeface="+mn-lt"/>
              </a:rPr>
              <a:t> </a:t>
            </a:r>
            <a:r>
              <a:rPr lang="en-US" sz="2200" dirty="0" smtClean="0">
                <a:latin typeface="+mn-lt"/>
              </a:rPr>
              <a:t>P</a:t>
            </a:r>
            <a:endParaRPr lang="en-US" sz="2200" dirty="0">
              <a:latin typeface="+mn-lt"/>
            </a:endParaRPr>
          </a:p>
          <a:p>
            <a:pPr marL="741680" lvl="1" indent="-284480">
              <a:defRPr/>
            </a:pPr>
            <a:r>
              <a:rPr lang="en-US" sz="2200" dirty="0">
                <a:latin typeface="+mn-lt"/>
              </a:rPr>
              <a:t>Ethernet</a:t>
            </a:r>
            <a:endParaRPr lang="en-US" sz="2200" dirty="0">
              <a:latin typeface="+mn-lt"/>
            </a:endParaRPr>
          </a:p>
          <a:p>
            <a:pPr marL="741680" lvl="1" indent="-284480">
              <a:defRPr/>
            </a:pPr>
            <a:r>
              <a:rPr lang="en-US" sz="2200" dirty="0">
                <a:latin typeface="+mn-lt"/>
              </a:rPr>
              <a:t>switches</a:t>
            </a:r>
            <a:endParaRPr lang="en-US" sz="2200" dirty="0">
              <a:latin typeface="+mn-lt"/>
            </a:endParaRPr>
          </a:p>
          <a:p>
            <a:pPr marL="741680" lvl="1" indent="-284480">
              <a:defRPr/>
            </a:pPr>
            <a:r>
              <a:rPr lang="en-US" sz="2200" dirty="0" smtClean="0">
                <a:latin typeface="+mn-lt"/>
              </a:rPr>
              <a:t>V</a:t>
            </a:r>
            <a:r>
              <a:rPr lang="en-US" sz="100" dirty="0" smtClean="0">
                <a:latin typeface="+mn-lt"/>
              </a:rPr>
              <a:t> </a:t>
            </a:r>
            <a:r>
              <a:rPr lang="en-US" sz="2200" dirty="0" smtClean="0">
                <a:latin typeface="+mn-lt"/>
              </a:rPr>
              <a:t>LANS</a:t>
            </a:r>
            <a:endParaRPr lang="en-US" sz="2200" dirty="0" smtClean="0">
              <a:latin typeface="+mn-lt"/>
            </a:endParaRPr>
          </a:p>
          <a:p>
            <a:pPr marL="0" indent="0">
              <a:spcBef>
                <a:spcPts val="600"/>
              </a:spcBef>
              <a:buFont typeface="Wingdings" panose="05000000000000000000" charset="0"/>
              <a:buNone/>
              <a:defRPr/>
            </a:pPr>
            <a:r>
              <a:rPr lang="en-US" sz="2200" b="1" dirty="0">
                <a:solidFill>
                  <a:schemeClr val="tx2"/>
                </a:solidFill>
                <a:latin typeface="+mn-lt"/>
              </a:rPr>
              <a:t>6.5</a:t>
            </a:r>
            <a:r>
              <a:rPr lang="en-US" sz="2200" dirty="0">
                <a:latin typeface="+mn-lt"/>
              </a:rPr>
              <a:t> link virtualization: </a:t>
            </a:r>
            <a:r>
              <a:rPr lang="en-US" sz="2200" dirty="0" smtClean="0">
                <a:latin typeface="+mn-lt"/>
              </a:rPr>
              <a:t>M</a:t>
            </a:r>
            <a:r>
              <a:rPr lang="en-US" sz="100" dirty="0" smtClean="0">
                <a:latin typeface="+mn-lt"/>
              </a:rPr>
              <a:t> </a:t>
            </a:r>
            <a:r>
              <a:rPr lang="en-US" sz="2200" dirty="0" smtClean="0">
                <a:latin typeface="+mn-lt"/>
              </a:rPr>
              <a:t>P</a:t>
            </a:r>
            <a:r>
              <a:rPr lang="en-US" sz="100" dirty="0" smtClean="0">
                <a:latin typeface="+mn-lt"/>
              </a:rPr>
              <a:t> </a:t>
            </a:r>
            <a:r>
              <a:rPr lang="en-US" sz="2200" dirty="0" smtClean="0">
                <a:latin typeface="+mn-lt"/>
              </a:rPr>
              <a:t>L</a:t>
            </a:r>
            <a:r>
              <a:rPr lang="en-US" sz="100" dirty="0" smtClean="0">
                <a:latin typeface="+mn-lt"/>
              </a:rPr>
              <a:t> </a:t>
            </a:r>
            <a:r>
              <a:rPr lang="en-US" sz="2200" dirty="0" smtClean="0">
                <a:latin typeface="+mn-lt"/>
              </a:rPr>
              <a:t>S</a:t>
            </a:r>
            <a:endParaRPr lang="en-US" sz="2200" dirty="0">
              <a:latin typeface="+mn-lt"/>
            </a:endParaRPr>
          </a:p>
          <a:p>
            <a:pPr marL="0" indent="0">
              <a:spcBef>
                <a:spcPts val="600"/>
              </a:spcBef>
              <a:buFont typeface="Wingdings" panose="05000000000000000000" charset="0"/>
              <a:buNone/>
              <a:defRPr/>
            </a:pPr>
            <a:r>
              <a:rPr lang="en-US" sz="2200" b="1" dirty="0">
                <a:solidFill>
                  <a:schemeClr val="tx2"/>
                </a:solidFill>
                <a:latin typeface="+mn-lt"/>
              </a:rPr>
              <a:t>6.6</a:t>
            </a:r>
            <a:r>
              <a:rPr lang="en-US" sz="2200" dirty="0">
                <a:latin typeface="+mn-lt"/>
              </a:rPr>
              <a:t> data center networking</a:t>
            </a:r>
            <a:endParaRPr lang="en-US" sz="2200" dirty="0">
              <a:latin typeface="+mn-lt"/>
            </a:endParaRPr>
          </a:p>
          <a:p>
            <a:pPr marL="0" indent="0">
              <a:spcBef>
                <a:spcPts val="600"/>
              </a:spcBef>
              <a:buFont typeface="Wingdings" panose="05000000000000000000" charset="0"/>
              <a:buNone/>
              <a:defRPr/>
            </a:pPr>
            <a:r>
              <a:rPr lang="en-US" sz="2200" b="1" dirty="0">
                <a:solidFill>
                  <a:schemeClr val="tx2"/>
                </a:solidFill>
                <a:latin typeface="+mn-lt"/>
              </a:rPr>
              <a:t>6.7</a:t>
            </a:r>
            <a:r>
              <a:rPr lang="en-US" sz="2200" dirty="0">
                <a:latin typeface="+mn-lt"/>
              </a:rPr>
              <a:t> a day in the life of a web </a:t>
            </a:r>
            <a:r>
              <a:rPr lang="en-US" sz="2200" dirty="0" smtClean="0">
                <a:latin typeface="+mn-lt"/>
              </a:rPr>
              <a:t>request</a:t>
            </a:r>
            <a:endParaRPr lang="en-US" sz="22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Error Detection</a:t>
            </a:r>
            <a:endParaRPr lang="en-IN" dirty="0"/>
          </a:p>
        </p:txBody>
      </p:sp>
      <p:sp>
        <p:nvSpPr>
          <p:cNvPr id="4" name="Text Placeholder 3"/>
          <p:cNvSpPr>
            <a:spLocks noGrp="1"/>
          </p:cNvSpPr>
          <p:nvPr>
            <p:ph type="body" idx="1"/>
          </p:nvPr>
        </p:nvSpPr>
        <p:spPr>
          <a:xfrm>
            <a:off x="457200" y="1600201"/>
            <a:ext cx="8229600" cy="2295524"/>
          </a:xfrm>
        </p:spPr>
        <p:txBody>
          <a:bodyPr/>
          <a:lstStyle/>
          <a:p>
            <a:pPr marL="0" indent="0">
              <a:buNone/>
              <a:defRPr/>
            </a:pPr>
            <a:r>
              <a:rPr lang="en-US" sz="2000" dirty="0" smtClean="0"/>
              <a:t>E</a:t>
            </a:r>
            <a:r>
              <a:rPr lang="en-US" sz="100" dirty="0" smtClean="0"/>
              <a:t> </a:t>
            </a:r>
            <a:r>
              <a:rPr lang="en-US" sz="2000" dirty="0" smtClean="0"/>
              <a:t>D</a:t>
            </a:r>
            <a:r>
              <a:rPr lang="en-US" sz="100" dirty="0" smtClean="0"/>
              <a:t> </a:t>
            </a:r>
            <a:r>
              <a:rPr lang="en-US" sz="2000" dirty="0" smtClean="0"/>
              <a:t>C = </a:t>
            </a:r>
            <a:r>
              <a:rPr lang="en-US" sz="2000" dirty="0"/>
              <a:t>Error Detection and Correction bits (redundancy)</a:t>
            </a:r>
            <a:endParaRPr lang="en-US" sz="2000" dirty="0"/>
          </a:p>
          <a:p>
            <a:pPr marL="0" indent="0">
              <a:buNone/>
              <a:defRPr/>
            </a:pPr>
            <a:r>
              <a:rPr lang="en-US" sz="2000" dirty="0" smtClean="0"/>
              <a:t>D = </a:t>
            </a:r>
            <a:r>
              <a:rPr lang="en-US" sz="2000" dirty="0"/>
              <a:t>Data protected by error checking, may include header </a:t>
            </a:r>
            <a:r>
              <a:rPr lang="en-US" sz="2000" dirty="0" smtClean="0"/>
              <a:t>fields</a:t>
            </a:r>
            <a:endParaRPr lang="en-US" sz="2000" dirty="0"/>
          </a:p>
          <a:p>
            <a:pPr>
              <a:buFontTx/>
              <a:buChar char="•"/>
              <a:defRPr/>
            </a:pPr>
            <a:r>
              <a:rPr lang="en-US" sz="2000" dirty="0" smtClean="0"/>
              <a:t>Error </a:t>
            </a:r>
            <a:r>
              <a:rPr lang="en-US" sz="2000" dirty="0"/>
              <a:t>detection not 100% reliable!</a:t>
            </a:r>
            <a:endParaRPr lang="en-US" sz="2000" dirty="0"/>
          </a:p>
          <a:p>
            <a:pPr lvl="1">
              <a:buFont typeface="Arial" panose="020B0604020202020204" pitchFamily="34" charset="0"/>
              <a:buChar char="–"/>
              <a:defRPr/>
            </a:pPr>
            <a:r>
              <a:rPr lang="en-US" sz="2000" dirty="0" smtClean="0"/>
              <a:t>protocol </a:t>
            </a:r>
            <a:r>
              <a:rPr lang="en-US" sz="2000" dirty="0"/>
              <a:t>may miss some errors, but rarely</a:t>
            </a:r>
            <a:endParaRPr lang="en-US" sz="2000" dirty="0"/>
          </a:p>
          <a:p>
            <a:pPr lvl="1">
              <a:buFont typeface="Arial" panose="020B0604020202020204" pitchFamily="34" charset="0"/>
              <a:buChar char="–"/>
              <a:defRPr/>
            </a:pPr>
            <a:r>
              <a:rPr lang="en-US" sz="2000" dirty="0" smtClean="0"/>
              <a:t>larger E</a:t>
            </a:r>
            <a:r>
              <a:rPr lang="en-US" sz="100" dirty="0" smtClean="0"/>
              <a:t> </a:t>
            </a:r>
            <a:r>
              <a:rPr lang="en-US" sz="2000" dirty="0" smtClean="0"/>
              <a:t>D</a:t>
            </a:r>
            <a:r>
              <a:rPr lang="en-US" sz="100" dirty="0" smtClean="0"/>
              <a:t> </a:t>
            </a:r>
            <a:r>
              <a:rPr lang="en-US" sz="2000" dirty="0" smtClean="0"/>
              <a:t>C </a:t>
            </a:r>
            <a:r>
              <a:rPr lang="en-US" sz="2000" dirty="0"/>
              <a:t>field yields better detection and </a:t>
            </a:r>
            <a:r>
              <a:rPr lang="en-US" sz="2000" dirty="0" smtClean="0"/>
              <a:t>correction</a:t>
            </a:r>
            <a:endParaRPr lang="en-US" sz="2000" dirty="0"/>
          </a:p>
        </p:txBody>
      </p:sp>
      <p:pic>
        <p:nvPicPr>
          <p:cNvPr id="6" name="Picture 5" descr="A diagram has a total of 5 parts in a U shape, with part 3 at the bottom. Each part connects to the next part. Part 1, datagram. Part 2, a bar has 2 parts. 1, D, d data bits. 2, E D C. Part 3, a tube labeled bit error prone link. Part 4, a bar has 2 parts. 1, D prime. 2, E D C prime. Part 4, all bits in D prime O K? From the left of the part, an arrow points right. N, detected error. Part 5, otherwise, datagram."/>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713665" y="4097119"/>
            <a:ext cx="3716670" cy="2091705"/>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Parity </a:t>
            </a:r>
            <a:r>
              <a:rPr lang="en-IN" dirty="0" smtClean="0">
                <a:latin typeface="Times New Roman" panose="02020603050405020304" pitchFamily="18" charset="0"/>
                <a:cs typeface="Times New Roman" panose="02020603050405020304" pitchFamily="18" charset="0"/>
              </a:rPr>
              <a:t>Checking</a:t>
            </a:r>
            <a:endParaRPr lang="en-IN" sz="2000" b="0" dirty="0">
              <a:latin typeface="Times New Roman" panose="02020603050405020304" pitchFamily="18" charset="0"/>
              <a:cs typeface="Times New Roman" panose="02020603050405020304" pitchFamily="18" charset="0"/>
            </a:endParaRPr>
          </a:p>
        </p:txBody>
      </p:sp>
      <p:sp>
        <p:nvSpPr>
          <p:cNvPr id="4" name="Text Placeholder 3"/>
          <p:cNvSpPr>
            <a:spLocks noGrp="1"/>
          </p:cNvSpPr>
          <p:nvPr>
            <p:ph idx="1"/>
          </p:nvPr>
        </p:nvSpPr>
        <p:spPr>
          <a:xfrm>
            <a:off x="457200" y="1600200"/>
            <a:ext cx="3293390" cy="919336"/>
          </a:xfrm>
        </p:spPr>
        <p:txBody>
          <a:bodyPr/>
          <a:lstStyle/>
          <a:p>
            <a:pPr marL="0" indent="0">
              <a:buNone/>
              <a:defRPr/>
            </a:pPr>
            <a:r>
              <a:rPr lang="en-US" sz="1800" b="1" dirty="0">
                <a:solidFill>
                  <a:schemeClr val="tx1"/>
                </a:solidFill>
                <a:latin typeface="+mn-lt"/>
              </a:rPr>
              <a:t>single bit parity</a:t>
            </a:r>
            <a:r>
              <a:rPr lang="en-US" sz="1800" b="1" dirty="0" smtClean="0">
                <a:solidFill>
                  <a:schemeClr val="tx1"/>
                </a:solidFill>
                <a:latin typeface="+mn-lt"/>
              </a:rPr>
              <a:t>:</a:t>
            </a:r>
            <a:endParaRPr lang="en-US" sz="1800" b="1" dirty="0">
              <a:solidFill>
                <a:schemeClr val="tx1"/>
              </a:solidFill>
              <a:latin typeface="+mn-lt"/>
            </a:endParaRPr>
          </a:p>
          <a:p>
            <a:pPr indent="-255905">
              <a:buClr>
                <a:schemeClr val="tx2"/>
              </a:buClr>
              <a:defRPr/>
            </a:pPr>
            <a:r>
              <a:rPr lang="en-US" sz="1800" dirty="0">
                <a:latin typeface="+mn-lt"/>
              </a:rPr>
              <a:t>detect single bit </a:t>
            </a:r>
            <a:r>
              <a:rPr lang="en-US" sz="1800" dirty="0" smtClean="0">
                <a:latin typeface="+mn-lt"/>
              </a:rPr>
              <a:t>errors</a:t>
            </a:r>
            <a:endParaRPr lang="en-US" sz="1800" dirty="0">
              <a:latin typeface="+mn-lt"/>
            </a:endParaRPr>
          </a:p>
        </p:txBody>
      </p:sp>
      <p:pic>
        <p:nvPicPr>
          <p:cNvPr id="6" name="Picture 5" descr="A datagram has 2 parts with numbers. 1, d data bits. 0 1 1 1 0 0 0 1 1 0 1 0 1 0 11. 2, parity bit. 0."/>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91974" y="2794730"/>
            <a:ext cx="2823843" cy="990307"/>
          </a:xfrm>
          <a:prstGeom prst="rect">
            <a:avLst/>
          </a:prstGeom>
        </p:spPr>
      </p:pic>
      <p:sp>
        <p:nvSpPr>
          <p:cNvPr id="5" name="Text Placeholder 4"/>
          <p:cNvSpPr>
            <a:spLocks noGrp="1"/>
          </p:cNvSpPr>
          <p:nvPr>
            <p:ph type="body" idx="4294967295"/>
          </p:nvPr>
        </p:nvSpPr>
        <p:spPr>
          <a:xfrm>
            <a:off x="4572000" y="1592263"/>
            <a:ext cx="4114799" cy="927274"/>
          </a:xfrm>
        </p:spPr>
        <p:txBody>
          <a:bodyPr/>
          <a:lstStyle/>
          <a:p>
            <a:pPr marL="0" indent="0">
              <a:buNone/>
              <a:defRPr/>
            </a:pPr>
            <a:r>
              <a:rPr lang="en-US" sz="1800" b="1" dirty="0">
                <a:solidFill>
                  <a:schemeClr val="tx1"/>
                </a:solidFill>
                <a:latin typeface="+mn-lt"/>
              </a:rPr>
              <a:t>two-dimensional bit parity</a:t>
            </a:r>
            <a:r>
              <a:rPr lang="en-US" sz="1800" b="1" dirty="0" smtClean="0">
                <a:solidFill>
                  <a:schemeClr val="tx1"/>
                </a:solidFill>
                <a:latin typeface="+mn-lt"/>
              </a:rPr>
              <a:t>:</a:t>
            </a:r>
            <a:endParaRPr lang="en-US" sz="1800" b="1" dirty="0" smtClean="0">
              <a:solidFill>
                <a:schemeClr val="tx1"/>
              </a:solidFill>
              <a:latin typeface="+mn-lt"/>
            </a:endParaRPr>
          </a:p>
          <a:p>
            <a:pPr indent="-255905">
              <a:defRPr/>
            </a:pPr>
            <a:r>
              <a:rPr lang="en-US" sz="1800" dirty="0">
                <a:latin typeface="+mn-lt"/>
              </a:rPr>
              <a:t>detect and correct single bit </a:t>
            </a:r>
            <a:r>
              <a:rPr lang="en-US" sz="1800" dirty="0" smtClean="0">
                <a:latin typeface="+mn-lt"/>
              </a:rPr>
              <a:t>errors</a:t>
            </a:r>
            <a:endParaRPr lang="en-US" sz="1800" dirty="0" smtClean="0">
              <a:solidFill>
                <a:srgbClr val="CC0000"/>
              </a:solidFill>
              <a:latin typeface="+mn-lt"/>
            </a:endParaRPr>
          </a:p>
        </p:txBody>
      </p:sp>
      <p:pic>
        <p:nvPicPr>
          <p:cNvPr id="8" name="Picture 7" descr="There are 3 tables. A line separates the last column and last row from the rest of the table, row parity and column parity. Table 1 contains only partial data, as follows. Row 1. 1, d sub 1 comma 1. 3, d sub 1 comma j. 4, d sub comma j + 1. Row 2. 1, d sub 2 comma 1. 3, d sub 2 comma j. 4, d sub 2 comma j + 1. Row 4. 1, d sub i comma 1. 3, d i comma j. 4, d sub i comma j + 1. Row 5. 1, d sub i + 1 comma 1. 3, d sub i + 1 comma j. 4, d sub i + 1 comma j + 1. Table 2, no errors. Row 1. 1, 1. 2, 0. 3, 1. 4, 0. 5, 1. 6, 1. Row 2. 1, 1. 2, 1. 3, 1. 4, 1. 5, 0. 6, 0. Row 3. 1, 0. 2, 1. 3, 1. 4, 1. 5, 0. 6, 1. Row 4. 1, 0. 2, 0. 3, 1. 4, 0. 5, 1. 6, 0. Table 3, correctable single bit error. This table is near identical to table 2. There is a line going through column 2, and a line through row 2. At the intersection of the lines, row 2, column 2, there is a 0 instead of a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05043" y="2659821"/>
            <a:ext cx="2615933" cy="2889333"/>
          </a:xfrm>
          <a:prstGeom prst="rect">
            <a:avLst/>
          </a:prstGeom>
        </p:spPr>
      </p:pic>
      <p:sp>
        <p:nvSpPr>
          <p:cNvPr id="3" name="Content Placeholder 2"/>
          <p:cNvSpPr>
            <a:spLocks noGrp="1"/>
          </p:cNvSpPr>
          <p:nvPr>
            <p:ph idx="13"/>
          </p:nvPr>
        </p:nvSpPr>
        <p:spPr>
          <a:xfrm>
            <a:off x="457200" y="5656882"/>
            <a:ext cx="8229600" cy="684962"/>
          </a:xfrm>
        </p:spPr>
        <p:txBody>
          <a:bodyPr/>
          <a:lstStyle/>
          <a:p>
            <a:pPr marL="0" indent="0">
              <a:buNone/>
            </a:pPr>
            <a:r>
              <a:rPr lang="en-US" sz="1800" dirty="0">
                <a:latin typeface="+mn-lt"/>
              </a:rPr>
              <a:t>* Check out the online interactive exercises for more examples: </a:t>
            </a:r>
            <a:r>
              <a:rPr lang="en-US" sz="1800" dirty="0">
                <a:latin typeface="+mn-lt"/>
                <a:hlinkClick r:id="rId3" tooltip="http://gaia.cs.umass.edu/kurose_ross/interactive/"/>
              </a:rPr>
              <a:t>http://gaia.cs.umass.edu/kurose_ross/interactive</a:t>
            </a:r>
            <a:r>
              <a:rPr lang="en-US" sz="1800" dirty="0" smtClean="0">
                <a:latin typeface="+mn-lt"/>
                <a:hlinkClick r:id="rId3" tooltip="http://gaia.cs.umass.edu/kurose_ross/interactive/"/>
              </a:rPr>
              <a:t>/</a:t>
            </a:r>
            <a:endParaRPr lang="en-US" sz="18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IN" dirty="0"/>
              <a:t>Internet Checksum (Review)</a:t>
            </a:r>
            <a:endParaRPr lang="en-IN" dirty="0"/>
          </a:p>
        </p:txBody>
      </p:sp>
      <p:sp>
        <p:nvSpPr>
          <p:cNvPr id="6" name="Text Placeholder 5"/>
          <p:cNvSpPr>
            <a:spLocks noGrp="1"/>
          </p:cNvSpPr>
          <p:nvPr>
            <p:ph type="body" idx="1"/>
          </p:nvPr>
        </p:nvSpPr>
        <p:spPr>
          <a:xfrm>
            <a:off x="457200" y="1600199"/>
            <a:ext cx="4362773" cy="4258159"/>
          </a:xfrm>
        </p:spPr>
        <p:txBody>
          <a:bodyPr/>
          <a:lstStyle/>
          <a:p>
            <a:pPr marL="0" indent="0">
              <a:spcBef>
                <a:spcPts val="600"/>
              </a:spcBef>
              <a:buClr>
                <a:srgbClr val="000099"/>
              </a:buClr>
              <a:buSzPct val="65000"/>
              <a:buFont typeface="Wingdings" panose="05000000000000000000" charset="0"/>
              <a:buNone/>
              <a:defRPr/>
            </a:pPr>
            <a:r>
              <a:rPr lang="en-US" sz="2000" b="1" dirty="0">
                <a:solidFill>
                  <a:schemeClr val="tx1"/>
                </a:solidFill>
                <a:latin typeface="+mn-lt"/>
              </a:rPr>
              <a:t>goal:</a:t>
            </a:r>
            <a:r>
              <a:rPr lang="en-US" sz="2000" dirty="0">
                <a:latin typeface="+mn-lt"/>
              </a:rPr>
              <a:t> detect </a:t>
            </a:r>
            <a:r>
              <a:rPr lang="en-US" sz="2000" dirty="0" smtClean="0">
                <a:latin typeface="+mn-lt"/>
              </a:rPr>
              <a:t>“errors” </a:t>
            </a:r>
            <a:r>
              <a:rPr lang="en-US" sz="2000" dirty="0">
                <a:latin typeface="+mn-lt"/>
              </a:rPr>
              <a:t>(e.g., flipped bits) in transmitted packet (note: used at transport layer only</a:t>
            </a:r>
            <a:r>
              <a:rPr lang="en-US" sz="2000" dirty="0" smtClean="0">
                <a:latin typeface="+mn-lt"/>
              </a:rPr>
              <a:t>)</a:t>
            </a:r>
            <a:endParaRPr lang="en-US" sz="2000" dirty="0" smtClean="0">
              <a:latin typeface="+mn-lt"/>
            </a:endParaRPr>
          </a:p>
          <a:p>
            <a:pPr>
              <a:buFont typeface="Wingdings" panose="05000000000000000000" charset="0"/>
              <a:buNone/>
              <a:defRPr/>
            </a:pPr>
            <a:r>
              <a:rPr lang="en-US" sz="2000" b="1" dirty="0">
                <a:solidFill>
                  <a:schemeClr val="tx1"/>
                </a:solidFill>
                <a:latin typeface="+mn-lt"/>
              </a:rPr>
              <a:t>sender:</a:t>
            </a:r>
            <a:endParaRPr lang="en-US" sz="2000" b="1" dirty="0">
              <a:solidFill>
                <a:schemeClr val="tx1"/>
              </a:solidFill>
              <a:latin typeface="+mn-lt"/>
            </a:endParaRPr>
          </a:p>
          <a:p>
            <a:pPr>
              <a:defRPr/>
            </a:pPr>
            <a:r>
              <a:rPr lang="en-US" sz="2000" dirty="0">
                <a:latin typeface="+mn-lt"/>
              </a:rPr>
              <a:t>treat segment contents as sequence of 16-bit integers</a:t>
            </a:r>
            <a:endParaRPr lang="en-US" sz="2000" dirty="0">
              <a:latin typeface="+mn-lt"/>
            </a:endParaRPr>
          </a:p>
          <a:p>
            <a:pPr>
              <a:defRPr/>
            </a:pPr>
            <a:r>
              <a:rPr lang="en-US" sz="2000" dirty="0">
                <a:latin typeface="+mn-lt"/>
              </a:rPr>
              <a:t>checksum: addition (</a:t>
            </a:r>
            <a:r>
              <a:rPr lang="en-US" sz="2000" dirty="0" smtClean="0">
                <a:latin typeface="+mn-lt"/>
              </a:rPr>
              <a:t>1’s </a:t>
            </a:r>
            <a:r>
              <a:rPr lang="en-US" sz="2000" dirty="0">
                <a:latin typeface="+mn-lt"/>
              </a:rPr>
              <a:t>complement sum) of segment contents</a:t>
            </a:r>
            <a:endParaRPr lang="en-US" sz="2000" dirty="0">
              <a:latin typeface="+mn-lt"/>
            </a:endParaRPr>
          </a:p>
          <a:p>
            <a:pPr>
              <a:defRPr/>
            </a:pPr>
            <a:r>
              <a:rPr lang="en-US" sz="2000" dirty="0">
                <a:latin typeface="+mn-lt"/>
              </a:rPr>
              <a:t>sender puts checksum value into </a:t>
            </a:r>
            <a:r>
              <a:rPr lang="en-US" sz="2000" dirty="0" smtClean="0">
                <a:latin typeface="+mn-lt"/>
              </a:rPr>
              <a:t>U</a:t>
            </a:r>
            <a:r>
              <a:rPr lang="en-US" sz="100" dirty="0" smtClean="0">
                <a:latin typeface="+mn-lt"/>
              </a:rPr>
              <a:t> </a:t>
            </a:r>
            <a:r>
              <a:rPr lang="en-US" sz="2000" dirty="0" smtClean="0">
                <a:latin typeface="+mn-lt"/>
              </a:rPr>
              <a:t>D</a:t>
            </a:r>
            <a:r>
              <a:rPr lang="en-US" sz="100" dirty="0" smtClean="0">
                <a:latin typeface="+mn-lt"/>
              </a:rPr>
              <a:t> </a:t>
            </a:r>
            <a:r>
              <a:rPr lang="en-US" sz="2000" dirty="0" smtClean="0">
                <a:latin typeface="+mn-lt"/>
              </a:rPr>
              <a:t>P </a:t>
            </a:r>
            <a:r>
              <a:rPr lang="en-US" sz="2000" dirty="0">
                <a:latin typeface="+mn-lt"/>
              </a:rPr>
              <a:t>checksum </a:t>
            </a:r>
            <a:r>
              <a:rPr lang="en-US" sz="2000" dirty="0" smtClean="0">
                <a:latin typeface="+mn-lt"/>
              </a:rPr>
              <a:t>field</a:t>
            </a:r>
            <a:endParaRPr lang="en-US" sz="2000" dirty="0" smtClean="0">
              <a:latin typeface="+mn-lt"/>
            </a:endParaRPr>
          </a:p>
        </p:txBody>
      </p:sp>
      <p:sp>
        <p:nvSpPr>
          <p:cNvPr id="2" name="Text Placeholder 1"/>
          <p:cNvSpPr>
            <a:spLocks noGrp="1"/>
          </p:cNvSpPr>
          <p:nvPr>
            <p:ph type="body" idx="2"/>
          </p:nvPr>
        </p:nvSpPr>
        <p:spPr>
          <a:xfrm>
            <a:off x="4943959" y="1615697"/>
            <a:ext cx="3742841" cy="3782883"/>
          </a:xfrm>
        </p:spPr>
        <p:txBody>
          <a:bodyPr/>
          <a:lstStyle/>
          <a:p>
            <a:pPr>
              <a:buFont typeface="Wingdings" panose="05000000000000000000" charset="0"/>
              <a:buNone/>
              <a:defRPr/>
            </a:pPr>
            <a:r>
              <a:rPr lang="en-US" sz="2000" b="1" dirty="0">
                <a:solidFill>
                  <a:schemeClr val="tx1"/>
                </a:solidFill>
                <a:latin typeface="+mn-lt"/>
              </a:rPr>
              <a:t>receiver:</a:t>
            </a:r>
            <a:endParaRPr lang="en-US" sz="2000" b="1" dirty="0">
              <a:solidFill>
                <a:schemeClr val="tx1"/>
              </a:solidFill>
              <a:latin typeface="+mn-lt"/>
            </a:endParaRPr>
          </a:p>
          <a:p>
            <a:pPr>
              <a:defRPr/>
            </a:pPr>
            <a:r>
              <a:rPr lang="en-US" sz="2000" dirty="0">
                <a:latin typeface="+mn-lt"/>
              </a:rPr>
              <a:t>compute checksum of received segment</a:t>
            </a:r>
            <a:endParaRPr lang="en-US" sz="2000" dirty="0">
              <a:latin typeface="+mn-lt"/>
            </a:endParaRPr>
          </a:p>
          <a:p>
            <a:pPr>
              <a:defRPr/>
            </a:pPr>
            <a:r>
              <a:rPr lang="en-US" sz="2000" dirty="0">
                <a:latin typeface="+mn-lt"/>
              </a:rPr>
              <a:t>check if computed checksum equals checksum field value:</a:t>
            </a:r>
            <a:endParaRPr lang="en-US" sz="2000" dirty="0">
              <a:latin typeface="+mn-lt"/>
            </a:endParaRPr>
          </a:p>
          <a:p>
            <a:pPr lvl="1">
              <a:defRPr/>
            </a:pPr>
            <a:r>
              <a:rPr lang="en-US" sz="2000" dirty="0">
                <a:latin typeface="+mn-lt"/>
              </a:rPr>
              <a:t>NO - error detected</a:t>
            </a:r>
            <a:endParaRPr lang="en-US" sz="2000" dirty="0">
              <a:latin typeface="+mn-lt"/>
            </a:endParaRPr>
          </a:p>
          <a:p>
            <a:pPr lvl="1">
              <a:defRPr/>
            </a:pPr>
            <a:r>
              <a:rPr lang="en-US" sz="2000" dirty="0">
                <a:latin typeface="+mn-lt"/>
              </a:rPr>
              <a:t>YES - no error detected. </a:t>
            </a:r>
            <a:r>
              <a:rPr lang="en-US" sz="2000" b="1" dirty="0">
                <a:latin typeface="+mn-lt"/>
              </a:rPr>
              <a:t>But maybe errors nonetheless</a:t>
            </a:r>
            <a:r>
              <a:rPr lang="en-US" sz="2000" b="1" dirty="0" smtClean="0">
                <a:latin typeface="+mn-lt"/>
              </a:rPr>
              <a:t>?</a:t>
            </a:r>
            <a:endParaRPr lang="en-US" sz="2000" b="1" dirty="0">
              <a:latin typeface="+mn-lt"/>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Cyclic Redundancy </a:t>
            </a:r>
            <a:r>
              <a:rPr lang="en-IN" dirty="0" smtClean="0"/>
              <a:t>Check</a:t>
            </a:r>
            <a:endParaRPr lang="en-IN" sz="2000" b="0" dirty="0"/>
          </a:p>
        </p:txBody>
      </p:sp>
      <p:sp>
        <p:nvSpPr>
          <p:cNvPr id="3" name="Text Placeholder 2"/>
          <p:cNvSpPr>
            <a:spLocks noGrp="1"/>
          </p:cNvSpPr>
          <p:nvPr>
            <p:ph type="body" idx="1"/>
          </p:nvPr>
        </p:nvSpPr>
        <p:spPr>
          <a:xfrm>
            <a:off x="457200" y="1600201"/>
            <a:ext cx="8229600" cy="3560736"/>
          </a:xfrm>
        </p:spPr>
        <p:txBody>
          <a:bodyPr/>
          <a:lstStyle/>
          <a:p>
            <a:pPr>
              <a:defRPr/>
            </a:pPr>
            <a:r>
              <a:rPr lang="en-US" sz="1800" dirty="0"/>
              <a:t>more powerful error-detection coding</a:t>
            </a:r>
            <a:endParaRPr lang="en-US" sz="1800" dirty="0"/>
          </a:p>
          <a:p>
            <a:pPr>
              <a:defRPr/>
            </a:pPr>
            <a:r>
              <a:rPr lang="en-US" sz="1800" dirty="0"/>
              <a:t>view data bits, </a:t>
            </a:r>
            <a:r>
              <a:rPr lang="en-US" sz="1800" b="1" dirty="0">
                <a:solidFill>
                  <a:schemeClr val="tx1"/>
                </a:solidFill>
              </a:rPr>
              <a:t>D</a:t>
            </a:r>
            <a:r>
              <a:rPr lang="en-US" sz="1800" dirty="0"/>
              <a:t>, as a binary number</a:t>
            </a:r>
            <a:endParaRPr lang="en-US" sz="1800" dirty="0"/>
          </a:p>
          <a:p>
            <a:pPr>
              <a:defRPr/>
            </a:pPr>
            <a:r>
              <a:rPr lang="en-US" sz="1800" dirty="0"/>
              <a:t>choose r+1 bit pattern (generator), </a:t>
            </a:r>
            <a:r>
              <a:rPr lang="en-US" sz="1800" b="1" dirty="0" smtClean="0">
                <a:solidFill>
                  <a:schemeClr val="tx1"/>
                </a:solidFill>
              </a:rPr>
              <a:t>G</a:t>
            </a:r>
            <a:endParaRPr lang="en-US" sz="1800" dirty="0"/>
          </a:p>
          <a:p>
            <a:pPr>
              <a:defRPr/>
            </a:pPr>
            <a:r>
              <a:rPr lang="en-US" sz="1800" dirty="0"/>
              <a:t>goal: choose r </a:t>
            </a:r>
            <a:r>
              <a:rPr lang="en-US" sz="1800" dirty="0" smtClean="0"/>
              <a:t>C</a:t>
            </a:r>
            <a:r>
              <a:rPr lang="en-US" sz="100" dirty="0" smtClean="0"/>
              <a:t> </a:t>
            </a:r>
            <a:r>
              <a:rPr lang="en-US" sz="1800" dirty="0" smtClean="0"/>
              <a:t>R</a:t>
            </a:r>
            <a:r>
              <a:rPr lang="en-US" sz="100" dirty="0" smtClean="0"/>
              <a:t> </a:t>
            </a:r>
            <a:r>
              <a:rPr lang="en-US" sz="1800" dirty="0" smtClean="0"/>
              <a:t>C </a:t>
            </a:r>
            <a:r>
              <a:rPr lang="en-US" sz="1800" dirty="0"/>
              <a:t>bits, </a:t>
            </a:r>
            <a:r>
              <a:rPr lang="en-US" sz="1800" b="1" dirty="0">
                <a:solidFill>
                  <a:schemeClr val="tx1"/>
                </a:solidFill>
              </a:rPr>
              <a:t>R</a:t>
            </a:r>
            <a:r>
              <a:rPr lang="en-US" sz="1800" dirty="0"/>
              <a:t>, such that</a:t>
            </a:r>
            <a:endParaRPr lang="en-US" sz="1800" dirty="0"/>
          </a:p>
          <a:p>
            <a:pPr lvl="1">
              <a:defRPr/>
            </a:pPr>
            <a:r>
              <a:rPr lang="en-US" sz="1800" dirty="0" smtClean="0"/>
              <a:t>&lt;</a:t>
            </a:r>
            <a:r>
              <a:rPr lang="en-US" sz="1800" dirty="0"/>
              <a:t>D,R&gt; exactly divisible by G (modulo 2</a:t>
            </a:r>
            <a:r>
              <a:rPr lang="en-US" sz="1800" dirty="0" smtClean="0"/>
              <a:t>)</a:t>
            </a:r>
            <a:endParaRPr lang="en-US" sz="1800" dirty="0"/>
          </a:p>
          <a:p>
            <a:pPr lvl="1">
              <a:defRPr/>
            </a:pPr>
            <a:r>
              <a:rPr lang="en-US" sz="1800" dirty="0"/>
              <a:t>receiver knows G, divides &lt;D,R&gt; by G. </a:t>
            </a:r>
            <a:r>
              <a:rPr lang="en-US" sz="1800" dirty="0" smtClean="0"/>
              <a:t>If </a:t>
            </a:r>
            <a:r>
              <a:rPr lang="en-US" sz="1800" dirty="0">
                <a:solidFill>
                  <a:srgbClr val="FF0000"/>
                </a:solidFill>
              </a:rPr>
              <a:t>non-zero remainder: error detected!</a:t>
            </a:r>
            <a:endParaRPr lang="en-US" sz="1800" dirty="0">
              <a:solidFill>
                <a:srgbClr val="FF0000"/>
              </a:solidFill>
            </a:endParaRPr>
          </a:p>
          <a:p>
            <a:pPr lvl="1">
              <a:defRPr/>
            </a:pPr>
            <a:r>
              <a:rPr lang="en-US" sz="1800" dirty="0"/>
              <a:t>can detect all burst errors less than r+1 bits</a:t>
            </a:r>
            <a:endParaRPr lang="en-US" sz="1800" dirty="0"/>
          </a:p>
          <a:p>
            <a:pPr>
              <a:defRPr/>
            </a:pPr>
            <a:r>
              <a:rPr lang="en-US" sz="1800" dirty="0"/>
              <a:t>widely used in practice (Ethernet, 802.11 WiFi, </a:t>
            </a:r>
            <a:r>
              <a:rPr lang="en-US" sz="1800" dirty="0" smtClean="0"/>
              <a:t>A</a:t>
            </a:r>
            <a:r>
              <a:rPr lang="en-US" sz="100" dirty="0" smtClean="0"/>
              <a:t> </a:t>
            </a:r>
            <a:r>
              <a:rPr lang="en-US" sz="1800" dirty="0" smtClean="0"/>
              <a:t>T</a:t>
            </a:r>
            <a:r>
              <a:rPr lang="en-US" sz="100" dirty="0" smtClean="0"/>
              <a:t> </a:t>
            </a:r>
            <a:r>
              <a:rPr lang="en-US" sz="1800" dirty="0" smtClean="0"/>
              <a:t>M)</a:t>
            </a:r>
            <a:endParaRPr lang="en-US" sz="1800" dirty="0"/>
          </a:p>
        </p:txBody>
      </p:sp>
      <p:pic>
        <p:nvPicPr>
          <p:cNvPr id="4" name="Picture 3" descr="A datagram has 2 parts. Bit pattern. 1, d bits. D, data bits to be sent. 2, r bits. R, C R C bits. Mathematical formula. D asterisk 2 to the r power, X O R, R."/>
          <p:cNvPicPr>
            <a:picLocks noChangeAspect="1"/>
          </p:cNvPicPr>
          <p:nvPr/>
        </p:nvPicPr>
        <p:blipFill>
          <a:blip r:embed="rId1"/>
          <a:stretch>
            <a:fillRect/>
          </a:stretch>
        </p:blipFill>
        <p:spPr>
          <a:xfrm>
            <a:off x="2754232" y="5300762"/>
            <a:ext cx="3635535" cy="1008369"/>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t>
            </a:r>
            <a:r>
              <a:rPr lang="en-US" sz="100" dirty="0" smtClean="0"/>
              <a:t> </a:t>
            </a:r>
            <a:r>
              <a:rPr lang="en-US" dirty="0" smtClean="0"/>
              <a:t>R</a:t>
            </a:r>
            <a:r>
              <a:rPr lang="en-US" sz="100" dirty="0" smtClean="0"/>
              <a:t> </a:t>
            </a:r>
            <a:r>
              <a:rPr lang="en-US" dirty="0" smtClean="0"/>
              <a:t>C Example</a:t>
            </a:r>
            <a:endParaRPr lang="en-IN" sz="2000" b="0" dirty="0"/>
          </a:p>
        </p:txBody>
      </p:sp>
      <p:sp>
        <p:nvSpPr>
          <p:cNvPr id="9" name="Text Placeholder 8"/>
          <p:cNvSpPr>
            <a:spLocks noGrp="1"/>
          </p:cNvSpPr>
          <p:nvPr>
            <p:ph type="body" idx="1"/>
          </p:nvPr>
        </p:nvSpPr>
        <p:spPr>
          <a:xfrm>
            <a:off x="457200" y="1600201"/>
            <a:ext cx="923925" cy="404621"/>
          </a:xfrm>
        </p:spPr>
        <p:txBody>
          <a:bodyPr/>
          <a:lstStyle/>
          <a:p>
            <a:pPr marL="0" indent="0">
              <a:buNone/>
            </a:pPr>
            <a:r>
              <a:rPr lang="en-US" sz="2000" b="1" dirty="0">
                <a:solidFill>
                  <a:schemeClr val="tx1"/>
                </a:solidFill>
                <a:latin typeface="+mn-lt"/>
              </a:rPr>
              <a:t>want</a:t>
            </a:r>
            <a:r>
              <a:rPr lang="en-US" sz="2000" b="1" dirty="0" smtClean="0">
                <a:solidFill>
                  <a:schemeClr val="tx1"/>
                </a:solidFill>
                <a:latin typeface="+mn-lt"/>
              </a:rPr>
              <a:t>:</a:t>
            </a:r>
            <a:endParaRPr lang="en-US" sz="2000" b="1" dirty="0">
              <a:solidFill>
                <a:schemeClr val="tx1"/>
              </a:solidFill>
              <a:latin typeface="+mn-lt"/>
            </a:endParaRPr>
          </a:p>
        </p:txBody>
      </p:sp>
      <p:graphicFrame>
        <p:nvGraphicFramePr>
          <p:cNvPr id="17" name="Object 16" descr="D period 2 to the lower r power X O upper R, R = n G."/>
          <p:cNvGraphicFramePr>
            <a:graphicFrameLocks noChangeAspect="1"/>
          </p:cNvGraphicFramePr>
          <p:nvPr/>
        </p:nvGraphicFramePr>
        <p:xfrm>
          <a:off x="1274148" y="1654167"/>
          <a:ext cx="1881719" cy="368163"/>
        </p:xfrm>
        <a:graphic>
          <a:graphicData uri="http://schemas.openxmlformats.org/presentationml/2006/ole">
            <mc:AlternateContent xmlns:mc="http://schemas.openxmlformats.org/markup-compatibility/2006">
              <mc:Choice xmlns:v="urn:schemas-microsoft-com:vml" Requires="v">
                <p:oleObj spid="_x0000_s10865" name="Equation" r:id="rId1" imgW="28041600" imgH="5486400" progId="Equation.DSMT4">
                  <p:embed/>
                </p:oleObj>
              </mc:Choice>
              <mc:Fallback>
                <p:oleObj name="Equation" r:id="rId1" imgW="28041600" imgH="5486400" progId="Equation.DSMT4">
                  <p:embed/>
                  <p:pic>
                    <p:nvPicPr>
                      <p:cNvPr id="0" name="图片 10864"/>
                      <p:cNvPicPr/>
                      <p:nvPr/>
                    </p:nvPicPr>
                    <p:blipFill>
                      <a:blip r:embed="rId2"/>
                      <a:stretch>
                        <a:fillRect/>
                      </a:stretch>
                    </p:blipFill>
                    <p:spPr>
                      <a:xfrm>
                        <a:off x="1274148" y="1654167"/>
                        <a:ext cx="1881719" cy="368163"/>
                      </a:xfrm>
                      <a:prstGeom prst="rect">
                        <a:avLst/>
                      </a:prstGeom>
                    </p:spPr>
                  </p:pic>
                </p:oleObj>
              </mc:Fallback>
            </mc:AlternateContent>
          </a:graphicData>
        </a:graphic>
      </p:graphicFrame>
      <p:sp>
        <p:nvSpPr>
          <p:cNvPr id="10" name="Content Placeholder 9"/>
          <p:cNvSpPr>
            <a:spLocks noGrp="1"/>
          </p:cNvSpPr>
          <p:nvPr>
            <p:ph sz="quarter" idx="13"/>
          </p:nvPr>
        </p:nvSpPr>
        <p:spPr>
          <a:xfrm>
            <a:off x="457200" y="2145400"/>
            <a:ext cx="1828800" cy="418931"/>
          </a:xfrm>
        </p:spPr>
        <p:txBody>
          <a:bodyPr/>
          <a:lstStyle/>
          <a:p>
            <a:pPr marL="635" indent="0">
              <a:buNone/>
            </a:pPr>
            <a:r>
              <a:rPr lang="en-US" sz="2000" b="1" dirty="0">
                <a:solidFill>
                  <a:schemeClr val="tx1"/>
                </a:solidFill>
                <a:latin typeface="+mn-lt"/>
              </a:rPr>
              <a:t>equivalently</a:t>
            </a:r>
            <a:r>
              <a:rPr lang="en-US" sz="2000" b="1" dirty="0" smtClean="0">
                <a:solidFill>
                  <a:schemeClr val="tx1"/>
                </a:solidFill>
                <a:latin typeface="+mn-lt"/>
              </a:rPr>
              <a:t>:</a:t>
            </a:r>
            <a:endParaRPr lang="en-US" sz="2000" b="1" dirty="0">
              <a:solidFill>
                <a:schemeClr val="tx1"/>
              </a:solidFill>
              <a:latin typeface="+mn-lt"/>
            </a:endParaRPr>
          </a:p>
        </p:txBody>
      </p:sp>
      <p:graphicFrame>
        <p:nvGraphicFramePr>
          <p:cNvPr id="18" name="Object 17" descr="D period 2 to the lower r power = n G X O upper R, R.&#10;"/>
          <p:cNvGraphicFramePr>
            <a:graphicFrameLocks noChangeAspect="1"/>
          </p:cNvGraphicFramePr>
          <p:nvPr/>
        </p:nvGraphicFramePr>
        <p:xfrm>
          <a:off x="2164992" y="2217638"/>
          <a:ext cx="1861267" cy="368163"/>
        </p:xfrm>
        <a:graphic>
          <a:graphicData uri="http://schemas.openxmlformats.org/presentationml/2006/ole">
            <mc:AlternateContent xmlns:mc="http://schemas.openxmlformats.org/markup-compatibility/2006">
              <mc:Choice xmlns:v="urn:schemas-microsoft-com:vml" Requires="v">
                <p:oleObj spid="_x0000_s10866" name="Equation" r:id="rId3" imgW="27736800" imgH="5486400" progId="Equation.DSMT4">
                  <p:embed/>
                </p:oleObj>
              </mc:Choice>
              <mc:Fallback>
                <p:oleObj name="Equation" r:id="rId3" imgW="27736800" imgH="5486400" progId="Equation.DSMT4">
                  <p:embed/>
                  <p:pic>
                    <p:nvPicPr>
                      <p:cNvPr id="0" name="图片 10865"/>
                      <p:cNvPicPr/>
                      <p:nvPr/>
                    </p:nvPicPr>
                    <p:blipFill>
                      <a:blip r:embed="rId4"/>
                      <a:stretch>
                        <a:fillRect/>
                      </a:stretch>
                    </p:blipFill>
                    <p:spPr>
                      <a:xfrm>
                        <a:off x="2164992" y="2217638"/>
                        <a:ext cx="1861267" cy="368163"/>
                      </a:xfrm>
                      <a:prstGeom prst="rect">
                        <a:avLst/>
                      </a:prstGeom>
                    </p:spPr>
                  </p:pic>
                </p:oleObj>
              </mc:Fallback>
            </mc:AlternateContent>
          </a:graphicData>
        </a:graphic>
      </p:graphicFrame>
      <p:sp>
        <p:nvSpPr>
          <p:cNvPr id="11" name="Content Placeholder 10"/>
          <p:cNvSpPr>
            <a:spLocks noGrp="1"/>
          </p:cNvSpPr>
          <p:nvPr>
            <p:ph sz="quarter" idx="14"/>
          </p:nvPr>
        </p:nvSpPr>
        <p:spPr>
          <a:xfrm>
            <a:off x="438152" y="2554938"/>
            <a:ext cx="1828798" cy="399108"/>
          </a:xfrm>
        </p:spPr>
        <p:txBody>
          <a:bodyPr/>
          <a:lstStyle/>
          <a:p>
            <a:pPr marL="635" indent="0">
              <a:buNone/>
            </a:pPr>
            <a:r>
              <a:rPr lang="en-US" sz="2000" b="1" dirty="0">
                <a:solidFill>
                  <a:schemeClr val="tx1"/>
                </a:solidFill>
                <a:latin typeface="+mn-lt"/>
              </a:rPr>
              <a:t>equivalently</a:t>
            </a:r>
            <a:r>
              <a:rPr lang="en-US" sz="2000" b="1" dirty="0" smtClean="0">
                <a:solidFill>
                  <a:schemeClr val="tx1"/>
                </a:solidFill>
                <a:latin typeface="+mn-lt"/>
              </a:rPr>
              <a:t>: </a:t>
            </a:r>
            <a:endParaRPr lang="en-US" sz="2000" b="1" dirty="0">
              <a:solidFill>
                <a:schemeClr val="tx1"/>
              </a:solidFill>
              <a:latin typeface="+mn-lt"/>
            </a:endParaRPr>
          </a:p>
        </p:txBody>
      </p:sp>
      <p:sp>
        <p:nvSpPr>
          <p:cNvPr id="13" name="Content Placeholder 12"/>
          <p:cNvSpPr>
            <a:spLocks noGrp="1"/>
          </p:cNvSpPr>
          <p:nvPr>
            <p:ph sz="quarter" idx="16"/>
          </p:nvPr>
        </p:nvSpPr>
        <p:spPr>
          <a:xfrm>
            <a:off x="2095428" y="2556066"/>
            <a:ext cx="1447800" cy="360194"/>
          </a:xfrm>
        </p:spPr>
        <p:txBody>
          <a:bodyPr/>
          <a:lstStyle/>
          <a:p>
            <a:pPr marL="0" indent="0">
              <a:buNone/>
            </a:pPr>
            <a:r>
              <a:rPr lang="en-US" sz="2000" dirty="0">
                <a:latin typeface="+mn-lt"/>
              </a:rPr>
              <a:t>if we divide</a:t>
            </a:r>
            <a:endParaRPr lang="en-US" sz="2000" dirty="0">
              <a:latin typeface="+mn-lt"/>
            </a:endParaRPr>
          </a:p>
        </p:txBody>
      </p:sp>
      <p:graphicFrame>
        <p:nvGraphicFramePr>
          <p:cNvPr id="19" name="Object 18" descr="D period 2 to the r power.&#10;"/>
          <p:cNvGraphicFramePr>
            <a:graphicFrameLocks noChangeAspect="1"/>
          </p:cNvGraphicFramePr>
          <p:nvPr/>
        </p:nvGraphicFramePr>
        <p:xfrm>
          <a:off x="3497883" y="2651791"/>
          <a:ext cx="490884" cy="306803"/>
        </p:xfrm>
        <a:graphic>
          <a:graphicData uri="http://schemas.openxmlformats.org/presentationml/2006/ole">
            <mc:AlternateContent xmlns:mc="http://schemas.openxmlformats.org/markup-compatibility/2006">
              <mc:Choice xmlns:v="urn:schemas-microsoft-com:vml" Requires="v">
                <p:oleObj spid="_x0000_s10867" name="Equation" r:id="rId5" imgW="7315200" imgH="4572000" progId="Equation.DSMT4">
                  <p:embed/>
                </p:oleObj>
              </mc:Choice>
              <mc:Fallback>
                <p:oleObj name="Equation" r:id="rId5" imgW="7315200" imgH="4572000" progId="Equation.DSMT4">
                  <p:embed/>
                  <p:pic>
                    <p:nvPicPr>
                      <p:cNvPr id="0" name="图片 10866"/>
                      <p:cNvPicPr/>
                      <p:nvPr/>
                    </p:nvPicPr>
                    <p:blipFill>
                      <a:blip r:embed="rId6"/>
                      <a:stretch>
                        <a:fillRect/>
                      </a:stretch>
                    </p:blipFill>
                    <p:spPr>
                      <a:xfrm>
                        <a:off x="3497883" y="2651791"/>
                        <a:ext cx="490884" cy="306803"/>
                      </a:xfrm>
                      <a:prstGeom prst="rect">
                        <a:avLst/>
                      </a:prstGeom>
                    </p:spPr>
                  </p:pic>
                </p:oleObj>
              </mc:Fallback>
            </mc:AlternateContent>
          </a:graphicData>
        </a:graphic>
      </p:graphicFrame>
      <p:sp>
        <p:nvSpPr>
          <p:cNvPr id="12" name="Content Placeholder 11"/>
          <p:cNvSpPr>
            <a:spLocks noGrp="1"/>
          </p:cNvSpPr>
          <p:nvPr>
            <p:ph sz="quarter" idx="15"/>
          </p:nvPr>
        </p:nvSpPr>
        <p:spPr>
          <a:xfrm>
            <a:off x="481169" y="3001792"/>
            <a:ext cx="4158551" cy="370684"/>
          </a:xfrm>
        </p:spPr>
        <p:txBody>
          <a:bodyPr/>
          <a:lstStyle/>
          <a:p>
            <a:pPr marL="0" indent="0">
              <a:buNone/>
            </a:pPr>
            <a:r>
              <a:rPr lang="en-US" sz="2000" dirty="0">
                <a:latin typeface="+mn-lt"/>
              </a:rPr>
              <a:t>by G, want remainder R to satisfy</a:t>
            </a:r>
            <a:r>
              <a:rPr lang="en-US" sz="2000" dirty="0" smtClean="0">
                <a:latin typeface="+mn-lt"/>
              </a:rPr>
              <a:t>:</a:t>
            </a:r>
            <a:endParaRPr lang="en-US" sz="2000" dirty="0">
              <a:latin typeface="+mn-lt"/>
            </a:endParaRPr>
          </a:p>
        </p:txBody>
      </p:sp>
      <p:graphicFrame>
        <p:nvGraphicFramePr>
          <p:cNvPr id="20" name="Object 19" descr="Left bracket start fraction D period 2 to the r power over G end fraction right bracket."/>
          <p:cNvGraphicFramePr>
            <a:graphicFrameLocks noChangeAspect="1"/>
          </p:cNvGraphicFramePr>
          <p:nvPr/>
        </p:nvGraphicFramePr>
        <p:xfrm>
          <a:off x="1107652" y="3653934"/>
          <a:ext cx="2905971" cy="910620"/>
        </p:xfrm>
        <a:graphic>
          <a:graphicData uri="http://schemas.openxmlformats.org/presentationml/2006/ole">
            <mc:AlternateContent xmlns:mc="http://schemas.openxmlformats.org/markup-compatibility/2006">
              <mc:Choice xmlns:v="urn:schemas-microsoft-com:vml" Requires="v">
                <p:oleObj spid="_x0000_s10868" name="Equation" r:id="rId7" imgW="36880800" imgH="11582400" progId="Equation.DSMT4">
                  <p:embed/>
                </p:oleObj>
              </mc:Choice>
              <mc:Fallback>
                <p:oleObj name="Equation" r:id="rId7" imgW="36880800" imgH="11582400" progId="Equation.DSMT4">
                  <p:embed/>
                  <p:pic>
                    <p:nvPicPr>
                      <p:cNvPr id="0" name="图片 10867"/>
                      <p:cNvPicPr/>
                      <p:nvPr/>
                    </p:nvPicPr>
                    <p:blipFill>
                      <a:blip r:embed="rId8"/>
                      <a:stretch>
                        <a:fillRect/>
                      </a:stretch>
                    </p:blipFill>
                    <p:spPr>
                      <a:xfrm>
                        <a:off x="1107652" y="3653934"/>
                        <a:ext cx="2905971" cy="910620"/>
                      </a:xfrm>
                      <a:prstGeom prst="rect">
                        <a:avLst/>
                      </a:prstGeom>
                    </p:spPr>
                  </p:pic>
                </p:oleObj>
              </mc:Fallback>
            </mc:AlternateContent>
          </a:graphicData>
        </a:graphic>
      </p:graphicFrame>
      <p:pic>
        <p:nvPicPr>
          <p:cNvPr id="3" name="Picture 2" descr="Long division has parts G, D, and R. The dividend is 9 digits long, the first 6 digits are part D. Dividend. 1 0 1 1 1 0, D, 0 0 0. The divisor is G, 1 0 0 1. R is at the end of the problem, 0 1 1. Below the divisor, 1 0 0 1, underline. 1 0 1, 0 0 0, underline. 1 0 1 0, 1 0 0 1, underline. 1 1 0, 0 0 0, underline. 1 1 0 0, 1 0 0 1, underline. 1 0 1 0, 1 0 0 1, underline. R, 0 1 1. Above the divisor is 1 0 1 0 1 1."/>
          <p:cNvPicPr>
            <a:picLocks noChangeAspect="1"/>
          </p:cNvPicPr>
          <p:nvPr/>
        </p:nvPicPr>
        <p:blipFill>
          <a:blip r:embed="rId9"/>
          <a:stretch>
            <a:fillRect/>
          </a:stretch>
        </p:blipFill>
        <p:spPr>
          <a:xfrm>
            <a:off x="5319249" y="1546142"/>
            <a:ext cx="2677452" cy="3270414"/>
          </a:xfrm>
          <a:prstGeom prst="rect">
            <a:avLst/>
          </a:prstGeom>
        </p:spPr>
      </p:pic>
      <p:sp>
        <p:nvSpPr>
          <p:cNvPr id="16" name="Content Placeholder 15"/>
          <p:cNvSpPr>
            <a:spLocks noGrp="1"/>
          </p:cNvSpPr>
          <p:nvPr>
            <p:ph sz="quarter" idx="17"/>
          </p:nvPr>
        </p:nvSpPr>
        <p:spPr>
          <a:xfrm>
            <a:off x="462781" y="5061618"/>
            <a:ext cx="8229600" cy="672988"/>
          </a:xfrm>
        </p:spPr>
        <p:txBody>
          <a:bodyPr/>
          <a:lstStyle/>
          <a:p>
            <a:pPr marL="0" indent="0">
              <a:buNone/>
            </a:pPr>
            <a:r>
              <a:rPr lang="en-US" sz="1800" dirty="0">
                <a:latin typeface="+mn-lt"/>
              </a:rPr>
              <a:t>* Check out the online interactive exercises for more </a:t>
            </a:r>
            <a:r>
              <a:rPr lang="en-US" sz="1800" dirty="0" smtClean="0">
                <a:latin typeface="+mn-lt"/>
              </a:rPr>
              <a:t>examples:</a:t>
            </a:r>
            <a:r>
              <a:rPr lang="en-US" sz="1800" baseline="0" dirty="0" smtClean="0">
                <a:latin typeface="+mn-lt"/>
              </a:rPr>
              <a:t> </a:t>
            </a:r>
            <a:r>
              <a:rPr lang="en-US" sz="1800" dirty="0" smtClean="0">
                <a:latin typeface="+mn-lt"/>
                <a:hlinkClick r:id="rId10" tooltip="http://gaia.cs.umass.edu/kurose_ross/interactive/"/>
              </a:rPr>
              <a:t>http</a:t>
            </a:r>
            <a:r>
              <a:rPr lang="en-US" sz="1800" dirty="0">
                <a:latin typeface="+mn-lt"/>
                <a:hlinkClick r:id="rId10" tooltip="http://gaia.cs.umass.edu/kurose_ross/interactive/"/>
              </a:rPr>
              <a:t>://gaia.cs.umass.edu/kurose_ross/interactive</a:t>
            </a:r>
            <a:r>
              <a:rPr lang="en-US" sz="1800" dirty="0" smtClean="0">
                <a:latin typeface="+mn-lt"/>
                <a:hlinkClick r:id="rId10" tooltip="http://gaia.cs.umass.edu/kurose_ross/interactive/"/>
              </a:rPr>
              <a:t>/</a:t>
            </a:r>
            <a:endParaRPr lang="en-US" sz="1800" dirty="0">
              <a:latin typeface="+mn-lt"/>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smtClean="0">
                <a:solidFill>
                  <a:schemeClr val="tx2"/>
                </a:solidFill>
                <a:latin typeface="Times New Roman" panose="02020603050405020304" pitchFamily="18" charset="0"/>
                <a:cs typeface="Times New Roman" panose="02020603050405020304" pitchFamily="18" charset="0"/>
              </a:rPr>
              <a:t>Learning Objectives </a:t>
            </a:r>
            <a:r>
              <a:rPr lang="en-IN" sz="2000" b="0" dirty="0" smtClean="0">
                <a:solidFill>
                  <a:schemeClr val="tx2"/>
                </a:solidFill>
                <a:latin typeface="Times New Roman" panose="02020603050405020304" pitchFamily="18" charset="0"/>
                <a:cs typeface="Times New Roman" panose="02020603050405020304" pitchFamily="18" charset="0"/>
              </a:rPr>
              <a:t>(3 of 9)</a:t>
            </a:r>
            <a:endParaRPr lang="en-IN" sz="2000" b="0" dirty="0">
              <a:solidFill>
                <a:schemeClr val="tx2"/>
              </a:solidFill>
              <a:latin typeface="Times New Roman" panose="02020603050405020304" pitchFamily="18" charset="0"/>
              <a:cs typeface="Times New Roman" panose="02020603050405020304" pitchFamily="18" charset="0"/>
            </a:endParaRPr>
          </a:p>
        </p:txBody>
      </p:sp>
      <p:sp>
        <p:nvSpPr>
          <p:cNvPr id="5" name="Text Placeholder 4"/>
          <p:cNvSpPr>
            <a:spLocks noGrp="1"/>
          </p:cNvSpPr>
          <p:nvPr>
            <p:ph idx="1"/>
          </p:nvPr>
        </p:nvSpPr>
        <p:spPr>
          <a:xfrm>
            <a:off x="457200" y="1600201"/>
            <a:ext cx="8229600" cy="4657724"/>
          </a:xfrm>
        </p:spPr>
        <p:txBody>
          <a:bodyPr/>
          <a:lstStyle/>
          <a:p>
            <a:pPr marL="0" indent="0">
              <a:spcBef>
                <a:spcPts val="600"/>
              </a:spcBef>
              <a:buFont typeface="Wingdings" panose="05000000000000000000" charset="0"/>
              <a:buNone/>
              <a:defRPr/>
            </a:pPr>
            <a:r>
              <a:rPr lang="en-US" sz="2200" b="1" dirty="0" smtClean="0">
                <a:solidFill>
                  <a:schemeClr val="tx2"/>
                </a:solidFill>
                <a:latin typeface="+mn-lt"/>
              </a:rPr>
              <a:t>6.1</a:t>
            </a:r>
            <a:r>
              <a:rPr lang="en-US" sz="2200" dirty="0" smtClean="0">
                <a:solidFill>
                  <a:srgbClr val="CC0000"/>
                </a:solidFill>
                <a:latin typeface="+mn-lt"/>
              </a:rPr>
              <a:t> </a:t>
            </a:r>
            <a:r>
              <a:rPr lang="en-US" sz="2200" dirty="0" smtClean="0">
                <a:solidFill>
                  <a:schemeClr val="tx1"/>
                </a:solidFill>
                <a:latin typeface="+mn-lt"/>
              </a:rPr>
              <a:t>introduction, services</a:t>
            </a:r>
            <a:endParaRPr lang="en-US" sz="2200" dirty="0" smtClean="0">
              <a:solidFill>
                <a:schemeClr val="tx1"/>
              </a:solidFill>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6.2</a:t>
            </a:r>
            <a:r>
              <a:rPr lang="en-US" sz="2200" dirty="0" smtClean="0">
                <a:latin typeface="+mn-lt"/>
              </a:rPr>
              <a:t> error detection, correction</a:t>
            </a:r>
            <a:endParaRPr lang="en-US" sz="2200" dirty="0" smtClean="0">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6.3</a:t>
            </a:r>
            <a:r>
              <a:rPr lang="en-US" sz="2200" dirty="0" smtClean="0">
                <a:latin typeface="+mn-lt"/>
              </a:rPr>
              <a:t> </a:t>
            </a:r>
            <a:r>
              <a:rPr lang="en-US" sz="2200" b="1" dirty="0" smtClean="0">
                <a:latin typeface="+mn-lt"/>
              </a:rPr>
              <a:t>multiple access protocols</a:t>
            </a:r>
            <a:endParaRPr lang="en-US" sz="2200" b="1" dirty="0" smtClean="0">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6.4</a:t>
            </a:r>
            <a:r>
              <a:rPr lang="en-US" sz="2200" dirty="0" smtClean="0">
                <a:latin typeface="+mn-lt"/>
              </a:rPr>
              <a:t> LANs</a:t>
            </a:r>
            <a:endParaRPr lang="en-US" sz="2200" dirty="0" smtClean="0">
              <a:latin typeface="+mn-lt"/>
            </a:endParaRPr>
          </a:p>
          <a:p>
            <a:pPr marL="741680" lvl="1" indent="-284480">
              <a:defRPr/>
            </a:pPr>
            <a:r>
              <a:rPr lang="en-US" sz="2200" dirty="0">
                <a:latin typeface="+mn-lt"/>
              </a:rPr>
              <a:t>addressing, </a:t>
            </a:r>
            <a:r>
              <a:rPr lang="en-US" sz="2200" dirty="0" smtClean="0">
                <a:latin typeface="+mn-lt"/>
              </a:rPr>
              <a:t>A</a:t>
            </a:r>
            <a:r>
              <a:rPr lang="en-US" sz="100" dirty="0" smtClean="0">
                <a:latin typeface="+mn-lt"/>
              </a:rPr>
              <a:t> </a:t>
            </a:r>
            <a:r>
              <a:rPr lang="en-US" sz="2200" dirty="0" smtClean="0">
                <a:latin typeface="+mn-lt"/>
              </a:rPr>
              <a:t>R</a:t>
            </a:r>
            <a:r>
              <a:rPr lang="en-US" sz="100" dirty="0" smtClean="0">
                <a:latin typeface="+mn-lt"/>
              </a:rPr>
              <a:t> </a:t>
            </a:r>
            <a:r>
              <a:rPr lang="en-US" sz="2200" dirty="0" smtClean="0">
                <a:latin typeface="+mn-lt"/>
              </a:rPr>
              <a:t>P</a:t>
            </a:r>
            <a:endParaRPr lang="en-US" sz="2200" dirty="0">
              <a:latin typeface="+mn-lt"/>
            </a:endParaRPr>
          </a:p>
          <a:p>
            <a:pPr marL="741680" lvl="1" indent="-284480">
              <a:defRPr/>
            </a:pPr>
            <a:r>
              <a:rPr lang="en-US" sz="2200" dirty="0">
                <a:latin typeface="+mn-lt"/>
              </a:rPr>
              <a:t>Ethernet</a:t>
            </a:r>
            <a:endParaRPr lang="en-US" sz="2200" dirty="0">
              <a:latin typeface="+mn-lt"/>
            </a:endParaRPr>
          </a:p>
          <a:p>
            <a:pPr marL="741680" lvl="1" indent="-284480">
              <a:defRPr/>
            </a:pPr>
            <a:r>
              <a:rPr lang="en-US" sz="2200" dirty="0">
                <a:latin typeface="+mn-lt"/>
              </a:rPr>
              <a:t>switches</a:t>
            </a:r>
            <a:endParaRPr lang="en-US" sz="2200" dirty="0">
              <a:latin typeface="+mn-lt"/>
            </a:endParaRPr>
          </a:p>
          <a:p>
            <a:pPr marL="741680" lvl="1" indent="-284480">
              <a:defRPr/>
            </a:pPr>
            <a:r>
              <a:rPr lang="en-US" sz="2200" dirty="0" smtClean="0">
                <a:latin typeface="+mn-lt"/>
              </a:rPr>
              <a:t>V</a:t>
            </a:r>
            <a:r>
              <a:rPr lang="en-US" sz="100" dirty="0" smtClean="0">
                <a:latin typeface="+mn-lt"/>
              </a:rPr>
              <a:t> </a:t>
            </a:r>
            <a:r>
              <a:rPr lang="en-US" sz="2200" dirty="0" smtClean="0">
                <a:latin typeface="+mn-lt"/>
              </a:rPr>
              <a:t>LANS</a:t>
            </a:r>
            <a:endParaRPr lang="en-US" sz="2200" dirty="0" smtClean="0">
              <a:latin typeface="+mn-lt"/>
            </a:endParaRPr>
          </a:p>
          <a:p>
            <a:pPr marL="0" indent="0">
              <a:spcBef>
                <a:spcPts val="600"/>
              </a:spcBef>
              <a:buFont typeface="Wingdings" panose="05000000000000000000" charset="0"/>
              <a:buNone/>
              <a:defRPr/>
            </a:pPr>
            <a:r>
              <a:rPr lang="en-US" sz="2200" b="1" dirty="0">
                <a:solidFill>
                  <a:schemeClr val="tx2"/>
                </a:solidFill>
                <a:latin typeface="+mn-lt"/>
              </a:rPr>
              <a:t>6.5</a:t>
            </a:r>
            <a:r>
              <a:rPr lang="en-US" sz="2200" dirty="0">
                <a:latin typeface="+mn-lt"/>
              </a:rPr>
              <a:t> link virtualization: </a:t>
            </a:r>
            <a:r>
              <a:rPr lang="en-US" sz="2200" dirty="0" smtClean="0">
                <a:latin typeface="+mn-lt"/>
              </a:rPr>
              <a:t>M</a:t>
            </a:r>
            <a:r>
              <a:rPr lang="en-US" sz="100" dirty="0" smtClean="0">
                <a:latin typeface="+mn-lt"/>
              </a:rPr>
              <a:t> </a:t>
            </a:r>
            <a:r>
              <a:rPr lang="en-US" sz="2200" dirty="0" smtClean="0">
                <a:latin typeface="+mn-lt"/>
              </a:rPr>
              <a:t>P</a:t>
            </a:r>
            <a:r>
              <a:rPr lang="en-US" sz="100" dirty="0" smtClean="0">
                <a:latin typeface="+mn-lt"/>
              </a:rPr>
              <a:t> </a:t>
            </a:r>
            <a:r>
              <a:rPr lang="en-US" sz="2200" dirty="0" smtClean="0">
                <a:latin typeface="+mn-lt"/>
              </a:rPr>
              <a:t>L</a:t>
            </a:r>
            <a:r>
              <a:rPr lang="en-US" sz="100" dirty="0" smtClean="0">
                <a:latin typeface="+mn-lt"/>
              </a:rPr>
              <a:t> </a:t>
            </a:r>
            <a:r>
              <a:rPr lang="en-US" sz="2200" dirty="0" smtClean="0">
                <a:latin typeface="+mn-lt"/>
              </a:rPr>
              <a:t>S</a:t>
            </a:r>
            <a:endParaRPr lang="en-US" sz="2200" dirty="0">
              <a:latin typeface="+mn-lt"/>
            </a:endParaRPr>
          </a:p>
          <a:p>
            <a:pPr marL="0" indent="0">
              <a:spcBef>
                <a:spcPts val="600"/>
              </a:spcBef>
              <a:buFont typeface="Wingdings" panose="05000000000000000000" charset="0"/>
              <a:buNone/>
              <a:defRPr/>
            </a:pPr>
            <a:r>
              <a:rPr lang="en-US" sz="2200" b="1" dirty="0">
                <a:solidFill>
                  <a:schemeClr val="tx2"/>
                </a:solidFill>
                <a:latin typeface="+mn-lt"/>
              </a:rPr>
              <a:t>6.6</a:t>
            </a:r>
            <a:r>
              <a:rPr lang="en-US" sz="2200" dirty="0">
                <a:latin typeface="+mn-lt"/>
              </a:rPr>
              <a:t> data center networking</a:t>
            </a:r>
            <a:endParaRPr lang="en-US" sz="2200" dirty="0">
              <a:latin typeface="+mn-lt"/>
            </a:endParaRPr>
          </a:p>
          <a:p>
            <a:pPr marL="0" indent="0">
              <a:spcBef>
                <a:spcPts val="600"/>
              </a:spcBef>
              <a:buFont typeface="Wingdings" panose="05000000000000000000" charset="0"/>
              <a:buNone/>
              <a:defRPr/>
            </a:pPr>
            <a:r>
              <a:rPr lang="en-US" sz="2200" b="1" dirty="0">
                <a:solidFill>
                  <a:schemeClr val="tx2"/>
                </a:solidFill>
                <a:latin typeface="+mn-lt"/>
              </a:rPr>
              <a:t>6.7</a:t>
            </a:r>
            <a:r>
              <a:rPr lang="en-US" sz="2200" dirty="0">
                <a:latin typeface="+mn-lt"/>
              </a:rPr>
              <a:t> a day in the life of a web </a:t>
            </a:r>
            <a:r>
              <a:rPr lang="en-US" sz="2200" dirty="0" smtClean="0">
                <a:latin typeface="+mn-lt"/>
              </a:rPr>
              <a:t>request</a:t>
            </a:r>
            <a:endParaRPr lang="en-US" sz="22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Multiple Access Links, Protocols</a:t>
            </a:r>
            <a:endParaRPr lang="en-IN" dirty="0"/>
          </a:p>
        </p:txBody>
      </p:sp>
      <p:sp>
        <p:nvSpPr>
          <p:cNvPr id="4" name="Text Placeholder 3"/>
          <p:cNvSpPr>
            <a:spLocks noGrp="1"/>
          </p:cNvSpPr>
          <p:nvPr>
            <p:ph type="body" idx="1"/>
          </p:nvPr>
        </p:nvSpPr>
        <p:spPr>
          <a:xfrm>
            <a:off x="457200" y="1600201"/>
            <a:ext cx="8229600" cy="3067050"/>
          </a:xfrm>
        </p:spPr>
        <p:txBody>
          <a:bodyPr/>
          <a:lstStyle/>
          <a:p>
            <a:pPr>
              <a:buFont typeface="Wingdings" panose="05000000000000000000" charset="0"/>
              <a:buNone/>
              <a:defRPr/>
            </a:pPr>
            <a:r>
              <a:rPr lang="en-US" sz="1800" dirty="0"/>
              <a:t>two types of </a:t>
            </a:r>
            <a:r>
              <a:rPr lang="en-US" sz="1800" dirty="0" smtClean="0"/>
              <a:t>“links”:</a:t>
            </a:r>
            <a:endParaRPr lang="en-US" sz="1800" dirty="0"/>
          </a:p>
          <a:p>
            <a:pPr>
              <a:defRPr/>
            </a:pPr>
            <a:r>
              <a:rPr lang="en-US" sz="1800" dirty="0"/>
              <a:t>point-to-point</a:t>
            </a:r>
            <a:endParaRPr lang="en-US" sz="1800" dirty="0"/>
          </a:p>
          <a:p>
            <a:pPr lvl="1">
              <a:defRPr/>
            </a:pPr>
            <a:r>
              <a:rPr lang="en-US" sz="1800" dirty="0" smtClean="0"/>
              <a:t>P</a:t>
            </a:r>
            <a:r>
              <a:rPr lang="en-US" sz="100" dirty="0" smtClean="0"/>
              <a:t> </a:t>
            </a:r>
            <a:r>
              <a:rPr lang="en-US" sz="1800" dirty="0" smtClean="0"/>
              <a:t>P</a:t>
            </a:r>
            <a:r>
              <a:rPr lang="en-US" sz="100" dirty="0" smtClean="0"/>
              <a:t> </a:t>
            </a:r>
            <a:r>
              <a:rPr lang="en-US" sz="1800" dirty="0" smtClean="0"/>
              <a:t>P </a:t>
            </a:r>
            <a:r>
              <a:rPr lang="en-US" sz="1800" dirty="0"/>
              <a:t>for dial-up access</a:t>
            </a:r>
            <a:endParaRPr lang="en-US" sz="1800" dirty="0"/>
          </a:p>
          <a:p>
            <a:pPr lvl="1">
              <a:defRPr/>
            </a:pPr>
            <a:r>
              <a:rPr lang="en-US" sz="1800" dirty="0"/>
              <a:t>point-to-point link between </a:t>
            </a:r>
            <a:r>
              <a:rPr lang="en-US" sz="1800" dirty="0">
                <a:solidFill>
                  <a:srgbClr val="FF0000"/>
                </a:solidFill>
              </a:rPr>
              <a:t>Ethernet switch, host</a:t>
            </a:r>
            <a:endParaRPr lang="en-US" sz="1800" dirty="0">
              <a:solidFill>
                <a:srgbClr val="FF0000"/>
              </a:solidFill>
            </a:endParaRPr>
          </a:p>
          <a:p>
            <a:pPr>
              <a:defRPr/>
            </a:pPr>
            <a:r>
              <a:rPr lang="en-US" sz="1800" b="1" dirty="0">
                <a:solidFill>
                  <a:schemeClr val="tx1"/>
                </a:solidFill>
              </a:rPr>
              <a:t>broadcast (shared wire or medium)</a:t>
            </a:r>
            <a:endParaRPr lang="en-US" sz="1800" b="1" dirty="0">
              <a:solidFill>
                <a:schemeClr val="tx1"/>
              </a:solidFill>
            </a:endParaRPr>
          </a:p>
          <a:p>
            <a:pPr lvl="1">
              <a:defRPr/>
            </a:pPr>
            <a:r>
              <a:rPr lang="en-US" sz="1800" dirty="0">
                <a:solidFill>
                  <a:srgbClr val="FF0000"/>
                </a:solidFill>
              </a:rPr>
              <a:t>old-fashioned Ethernet</a:t>
            </a:r>
            <a:endParaRPr lang="en-US" sz="1800" dirty="0">
              <a:solidFill>
                <a:srgbClr val="FF0000"/>
              </a:solidFill>
            </a:endParaRPr>
          </a:p>
          <a:p>
            <a:pPr lvl="1">
              <a:defRPr/>
            </a:pPr>
            <a:r>
              <a:rPr lang="en-US" sz="1800" dirty="0"/>
              <a:t>upstream </a:t>
            </a:r>
            <a:r>
              <a:rPr lang="en-US" sz="1800" dirty="0" smtClean="0"/>
              <a:t>H</a:t>
            </a:r>
            <a:r>
              <a:rPr lang="en-US" sz="100" dirty="0" smtClean="0"/>
              <a:t> </a:t>
            </a:r>
            <a:r>
              <a:rPr lang="en-US" sz="1800" dirty="0" smtClean="0"/>
              <a:t>F</a:t>
            </a:r>
            <a:r>
              <a:rPr lang="en-US" sz="100" dirty="0" smtClean="0"/>
              <a:t> </a:t>
            </a:r>
            <a:r>
              <a:rPr lang="en-US" sz="1800" dirty="0" smtClean="0"/>
              <a:t>C</a:t>
            </a:r>
            <a:endParaRPr lang="en-US" sz="1800" dirty="0"/>
          </a:p>
          <a:p>
            <a:pPr lvl="1">
              <a:defRPr/>
            </a:pPr>
            <a:r>
              <a:rPr lang="en-US" sz="1800" dirty="0"/>
              <a:t>802.11 wireless </a:t>
            </a:r>
            <a:r>
              <a:rPr lang="en-US" sz="1800" dirty="0" smtClean="0"/>
              <a:t>LAN</a:t>
            </a:r>
            <a:endParaRPr lang="en-US" sz="1800" dirty="0"/>
          </a:p>
        </p:txBody>
      </p:sp>
      <p:pic>
        <p:nvPicPr>
          <p:cNvPr id="3" name="Picture 2" descr="4 groups of broadcast types. 1, shared wire, for example, cabled Ethernet. P C’s connect to a wire. 2, shared R F, for example 802 period 11 WiFi. Laptops and a WiFi router emit a signal. 3, shared R F, satellite. A satellite points at satellite receivers. 5, humans at a cocktail party, shared air, acoustical. A group of people talking."/>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64090" y="4837830"/>
            <a:ext cx="5177721" cy="1468588"/>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Multiple Access Protocols</a:t>
            </a:r>
            <a:endParaRPr lang="en-IN" dirty="0"/>
          </a:p>
        </p:txBody>
      </p:sp>
      <p:sp>
        <p:nvSpPr>
          <p:cNvPr id="3" name="Text Placeholder 2"/>
          <p:cNvSpPr>
            <a:spLocks noGrp="1"/>
          </p:cNvSpPr>
          <p:nvPr>
            <p:ph type="body" idx="1"/>
          </p:nvPr>
        </p:nvSpPr>
        <p:spPr>
          <a:xfrm>
            <a:off x="457200" y="1600200"/>
            <a:ext cx="8229600" cy="2026403"/>
          </a:xfrm>
        </p:spPr>
        <p:txBody>
          <a:bodyPr/>
          <a:lstStyle/>
          <a:p>
            <a:pPr>
              <a:defRPr/>
            </a:pPr>
            <a:r>
              <a:rPr lang="en-US" sz="2200" dirty="0">
                <a:latin typeface="+mn-lt"/>
              </a:rPr>
              <a:t>single shared broadcast </a:t>
            </a:r>
            <a:r>
              <a:rPr lang="en-US" sz="2200" dirty="0" smtClean="0">
                <a:latin typeface="+mn-lt"/>
              </a:rPr>
              <a:t>channel</a:t>
            </a:r>
            <a:endParaRPr lang="en-US" sz="2200" dirty="0">
              <a:latin typeface="+mn-lt"/>
            </a:endParaRPr>
          </a:p>
          <a:p>
            <a:pPr>
              <a:defRPr/>
            </a:pPr>
            <a:r>
              <a:rPr lang="en-US" sz="2200" dirty="0">
                <a:latin typeface="+mn-lt"/>
              </a:rPr>
              <a:t>two or more simultaneous transmissions by </a:t>
            </a:r>
            <a:r>
              <a:rPr lang="en-US" sz="2200" dirty="0" smtClean="0">
                <a:latin typeface="+mn-lt"/>
              </a:rPr>
              <a:t>nodes: interference</a:t>
            </a:r>
            <a:endParaRPr lang="en-US" sz="2200" dirty="0">
              <a:latin typeface="+mn-lt"/>
            </a:endParaRPr>
          </a:p>
          <a:p>
            <a:pPr lvl="1">
              <a:defRPr/>
            </a:pPr>
            <a:r>
              <a:rPr lang="en-US" sz="2200" b="1" dirty="0">
                <a:solidFill>
                  <a:schemeClr val="tx1"/>
                </a:solidFill>
                <a:latin typeface="+mn-lt"/>
              </a:rPr>
              <a:t>collision</a:t>
            </a:r>
            <a:r>
              <a:rPr lang="en-US" sz="2200" dirty="0">
                <a:latin typeface="+mn-lt"/>
              </a:rPr>
              <a:t> if node receives two or more signals at the same </a:t>
            </a:r>
            <a:r>
              <a:rPr lang="en-US" sz="2200" dirty="0" smtClean="0">
                <a:latin typeface="+mn-lt"/>
              </a:rPr>
              <a:t>time</a:t>
            </a:r>
            <a:endParaRPr lang="en-US" sz="2200" dirty="0">
              <a:latin typeface="+mn-lt"/>
            </a:endParaRPr>
          </a:p>
        </p:txBody>
      </p:sp>
      <p:sp>
        <p:nvSpPr>
          <p:cNvPr id="4" name="Text Placeholder 3"/>
          <p:cNvSpPr>
            <a:spLocks noGrp="1"/>
          </p:cNvSpPr>
          <p:nvPr>
            <p:ph type="body" idx="2"/>
          </p:nvPr>
        </p:nvSpPr>
        <p:spPr>
          <a:xfrm>
            <a:off x="457200" y="3763963"/>
            <a:ext cx="8229600" cy="2357868"/>
          </a:xfrm>
        </p:spPr>
        <p:txBody>
          <a:bodyPr/>
          <a:lstStyle/>
          <a:p>
            <a:pPr marL="0" indent="0">
              <a:buFont typeface="Wingdings" panose="05000000000000000000" charset="0"/>
              <a:buNone/>
              <a:defRPr/>
            </a:pPr>
            <a:r>
              <a:rPr lang="en-US" sz="2200" b="1" dirty="0">
                <a:solidFill>
                  <a:schemeClr val="tx1"/>
                </a:solidFill>
                <a:latin typeface="+mn-lt"/>
              </a:rPr>
              <a:t>multiple access protocol</a:t>
            </a:r>
            <a:endParaRPr lang="en-US" sz="2200" b="1" dirty="0">
              <a:solidFill>
                <a:schemeClr val="tx1"/>
              </a:solidFill>
              <a:latin typeface="+mn-lt"/>
            </a:endParaRPr>
          </a:p>
          <a:p>
            <a:pPr>
              <a:defRPr/>
            </a:pPr>
            <a:r>
              <a:rPr lang="en-US" sz="2200" dirty="0">
                <a:latin typeface="+mn-lt"/>
              </a:rPr>
              <a:t>distributed algorithm that determines how nodes share channel, i.e., determine when node can transmit</a:t>
            </a:r>
            <a:endParaRPr lang="en-US" sz="2200" dirty="0">
              <a:latin typeface="+mn-lt"/>
            </a:endParaRPr>
          </a:p>
          <a:p>
            <a:pPr>
              <a:defRPr/>
            </a:pPr>
            <a:r>
              <a:rPr lang="en-US" sz="2200" dirty="0">
                <a:latin typeface="+mn-lt"/>
              </a:rPr>
              <a:t>communication about channel sharing must use channel itself! </a:t>
            </a:r>
            <a:endParaRPr lang="en-US" sz="2200" dirty="0">
              <a:latin typeface="+mn-lt"/>
            </a:endParaRPr>
          </a:p>
          <a:p>
            <a:pPr lvl="1">
              <a:defRPr/>
            </a:pPr>
            <a:r>
              <a:rPr lang="en-US" sz="2200" dirty="0">
                <a:latin typeface="+mn-lt"/>
              </a:rPr>
              <a:t>no out-of-band channel for </a:t>
            </a:r>
            <a:r>
              <a:rPr lang="en-US" sz="2200" dirty="0" smtClean="0">
                <a:latin typeface="+mn-lt"/>
              </a:rPr>
              <a:t>coordination</a:t>
            </a:r>
            <a:endParaRPr lang="en-US" sz="2200" dirty="0">
              <a:latin typeface="+mn-lt"/>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An </a:t>
            </a:r>
            <a:r>
              <a:rPr lang="en-IN" dirty="0" smtClean="0">
                <a:latin typeface="Times New Roman" panose="02020603050405020304" pitchFamily="18" charset="0"/>
                <a:cs typeface="Times New Roman" panose="02020603050405020304" pitchFamily="18" charset="0"/>
              </a:rPr>
              <a:t>Ideal </a:t>
            </a:r>
            <a:r>
              <a:rPr lang="en-IN" dirty="0">
                <a:latin typeface="Times New Roman" panose="02020603050405020304" pitchFamily="18" charset="0"/>
                <a:cs typeface="Times New Roman" panose="02020603050405020304" pitchFamily="18" charset="0"/>
              </a:rPr>
              <a:t>Multiple Access Protocol</a:t>
            </a:r>
            <a:endParaRPr lang="en-IN" dirty="0">
              <a:latin typeface="Times New Roman" panose="02020603050405020304" pitchFamily="18" charset="0"/>
              <a:cs typeface="Times New Roman" panose="02020603050405020304" pitchFamily="18" charset="0"/>
            </a:endParaRPr>
          </a:p>
        </p:txBody>
      </p:sp>
      <p:sp>
        <p:nvSpPr>
          <p:cNvPr id="8" name="Content Placeholder 7"/>
          <p:cNvSpPr>
            <a:spLocks noGrp="1"/>
          </p:cNvSpPr>
          <p:nvPr>
            <p:ph idx="1"/>
          </p:nvPr>
        </p:nvSpPr>
        <p:spPr>
          <a:xfrm>
            <a:off x="457199" y="1600200"/>
            <a:ext cx="8296275" cy="2862826"/>
          </a:xfrm>
        </p:spPr>
        <p:txBody>
          <a:bodyPr/>
          <a:lstStyle/>
          <a:p>
            <a:pPr>
              <a:buFont typeface="Wingdings" panose="05000000000000000000" charset="0"/>
              <a:buNone/>
              <a:defRPr/>
            </a:pPr>
            <a:r>
              <a:rPr lang="en-US" sz="2200" b="1" dirty="0" smtClean="0">
                <a:solidFill>
                  <a:schemeClr val="tx1"/>
                </a:solidFill>
                <a:latin typeface="+mn-lt"/>
              </a:rPr>
              <a:t>given:</a:t>
            </a:r>
            <a:r>
              <a:rPr lang="en-US" sz="2200" dirty="0" smtClean="0">
                <a:solidFill>
                  <a:srgbClr val="CC0000"/>
                </a:solidFill>
                <a:latin typeface="+mn-lt"/>
              </a:rPr>
              <a:t> </a:t>
            </a:r>
            <a:r>
              <a:rPr lang="en-US" sz="2200" dirty="0" smtClean="0">
                <a:latin typeface="+mn-lt"/>
              </a:rPr>
              <a:t>broadcast channel of rate R bps</a:t>
            </a:r>
            <a:endParaRPr lang="en-US" sz="2200" dirty="0" smtClean="0">
              <a:latin typeface="+mn-lt"/>
            </a:endParaRPr>
          </a:p>
          <a:p>
            <a:pPr>
              <a:buFont typeface="Wingdings" panose="05000000000000000000" charset="0"/>
              <a:buNone/>
              <a:defRPr/>
            </a:pPr>
            <a:r>
              <a:rPr lang="en-US" sz="2200" b="1" dirty="0" smtClean="0">
                <a:solidFill>
                  <a:schemeClr val="tx1"/>
                </a:solidFill>
                <a:latin typeface="+mn-lt"/>
              </a:rPr>
              <a:t>desiderata:</a:t>
            </a:r>
            <a:endParaRPr lang="en-US" sz="2200" b="1" dirty="0" smtClean="0">
              <a:solidFill>
                <a:schemeClr val="tx1"/>
              </a:solidFill>
              <a:latin typeface="+mn-lt"/>
            </a:endParaRPr>
          </a:p>
          <a:p>
            <a:pPr marL="431800" lvl="1" indent="-431800">
              <a:spcBef>
                <a:spcPts val="1500"/>
              </a:spcBef>
              <a:buFont typeface="+mj-lt"/>
              <a:buAutoNum type="arabicPeriod"/>
              <a:defRPr/>
            </a:pPr>
            <a:r>
              <a:rPr lang="en-US" sz="2200" dirty="0" smtClean="0">
                <a:latin typeface="+mn-lt"/>
              </a:rPr>
              <a:t>when </a:t>
            </a:r>
            <a:r>
              <a:rPr lang="en-US" sz="2200" dirty="0">
                <a:latin typeface="+mn-lt"/>
              </a:rPr>
              <a:t>one node wants to transmit, it can send at rate R.</a:t>
            </a:r>
            <a:endParaRPr lang="en-US" sz="2200" dirty="0">
              <a:latin typeface="+mn-lt"/>
            </a:endParaRPr>
          </a:p>
          <a:p>
            <a:pPr marL="431800" lvl="1" indent="-431800">
              <a:spcBef>
                <a:spcPts val="1500"/>
              </a:spcBef>
              <a:buFont typeface="+mj-lt"/>
              <a:buAutoNum type="arabicPeriod"/>
              <a:defRPr/>
            </a:pPr>
            <a:r>
              <a:rPr lang="en-US" sz="2200" dirty="0" smtClean="0">
                <a:latin typeface="+mn-lt"/>
              </a:rPr>
              <a:t>when </a:t>
            </a:r>
            <a:r>
              <a:rPr lang="en-US" sz="2200" dirty="0">
                <a:latin typeface="+mn-lt"/>
              </a:rPr>
              <a:t>M nodes want to transmit, each can send at average rate R/M</a:t>
            </a:r>
            <a:endParaRPr lang="en-US" sz="2200" dirty="0">
              <a:latin typeface="+mn-lt"/>
            </a:endParaRPr>
          </a:p>
          <a:p>
            <a:pPr marL="431800" lvl="1" indent="-431800">
              <a:spcBef>
                <a:spcPts val="1500"/>
              </a:spcBef>
              <a:buFont typeface="+mj-lt"/>
              <a:buAutoNum type="arabicPeriod"/>
              <a:defRPr/>
            </a:pPr>
            <a:r>
              <a:rPr lang="en-US" sz="2200" dirty="0" smtClean="0">
                <a:latin typeface="+mn-lt"/>
              </a:rPr>
              <a:t>fully </a:t>
            </a:r>
            <a:r>
              <a:rPr lang="en-US" sz="2200" dirty="0">
                <a:latin typeface="+mn-lt"/>
              </a:rPr>
              <a:t>decentralized</a:t>
            </a:r>
            <a:r>
              <a:rPr lang="en-US" sz="2200" dirty="0" smtClean="0">
                <a:latin typeface="+mn-lt"/>
              </a:rPr>
              <a:t>:</a:t>
            </a:r>
            <a:endParaRPr lang="en-US" sz="2200" dirty="0">
              <a:latin typeface="+mn-lt"/>
            </a:endParaRPr>
          </a:p>
        </p:txBody>
      </p:sp>
      <p:sp>
        <p:nvSpPr>
          <p:cNvPr id="10" name="Content Placeholder 9"/>
          <p:cNvSpPr>
            <a:spLocks noGrp="1"/>
          </p:cNvSpPr>
          <p:nvPr>
            <p:ph idx="14"/>
          </p:nvPr>
        </p:nvSpPr>
        <p:spPr>
          <a:xfrm>
            <a:off x="457199" y="4567236"/>
            <a:ext cx="8296275" cy="809625"/>
          </a:xfrm>
        </p:spPr>
        <p:txBody>
          <a:bodyPr/>
          <a:lstStyle/>
          <a:p>
            <a:pPr marL="741680" lvl="2" indent="-284480">
              <a:buFont typeface="Arial" panose="020B0604020202020204" pitchFamily="34" charset="0"/>
              <a:buChar char="–"/>
              <a:defRPr/>
            </a:pPr>
            <a:r>
              <a:rPr lang="en-US" sz="2200" dirty="0">
                <a:latin typeface="+mn-lt"/>
              </a:rPr>
              <a:t>no special node to coordinate transmissions</a:t>
            </a:r>
            <a:endParaRPr lang="en-US" sz="2200" dirty="0">
              <a:latin typeface="+mn-lt"/>
            </a:endParaRPr>
          </a:p>
          <a:p>
            <a:pPr marL="741680" lvl="2" indent="-284480">
              <a:buFont typeface="Arial" panose="020B0604020202020204" pitchFamily="34" charset="0"/>
              <a:buChar char="–"/>
              <a:defRPr/>
            </a:pPr>
            <a:r>
              <a:rPr lang="en-US" sz="2200" dirty="0">
                <a:latin typeface="+mn-lt"/>
              </a:rPr>
              <a:t>no synchronization of clocks, slots</a:t>
            </a:r>
            <a:endParaRPr lang="en-US" sz="2200" dirty="0">
              <a:latin typeface="+mn-lt"/>
            </a:endParaRPr>
          </a:p>
        </p:txBody>
      </p:sp>
      <p:sp>
        <p:nvSpPr>
          <p:cNvPr id="11" name="Content Placeholder 10"/>
          <p:cNvSpPr>
            <a:spLocks noGrp="1"/>
          </p:cNvSpPr>
          <p:nvPr>
            <p:ph idx="15"/>
          </p:nvPr>
        </p:nvSpPr>
        <p:spPr>
          <a:xfrm>
            <a:off x="457199" y="5481071"/>
            <a:ext cx="8229600" cy="457200"/>
          </a:xfrm>
        </p:spPr>
        <p:txBody>
          <a:bodyPr/>
          <a:lstStyle/>
          <a:p>
            <a:pPr marL="431800" indent="-431800">
              <a:buFont typeface="+mj-lt"/>
              <a:buAutoNum type="arabicPeriod" startAt="4"/>
            </a:pPr>
            <a:r>
              <a:rPr lang="en-US" sz="2200" dirty="0" smtClean="0">
                <a:latin typeface="+mn-lt"/>
              </a:rPr>
              <a:t>simple</a:t>
            </a:r>
            <a:endParaRPr lang="en-US" sz="22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tx2"/>
                </a:solidFill>
              </a:rPr>
              <a:t>Link Layer and LANs</a:t>
            </a:r>
            <a:endParaRPr lang="en-IN" dirty="0">
              <a:solidFill>
                <a:schemeClr val="tx2"/>
              </a:solidFill>
            </a:endParaRPr>
          </a:p>
        </p:txBody>
      </p:sp>
      <p:sp>
        <p:nvSpPr>
          <p:cNvPr id="3" name="Text Placeholder 2"/>
          <p:cNvSpPr>
            <a:spLocks noGrp="1"/>
          </p:cNvSpPr>
          <p:nvPr>
            <p:ph type="body" idx="1"/>
          </p:nvPr>
        </p:nvSpPr>
        <p:spPr/>
        <p:txBody>
          <a:bodyPr/>
          <a:lstStyle/>
          <a:p>
            <a:pPr>
              <a:buFont typeface="Wingdings" panose="05000000000000000000" charset="0"/>
              <a:buNone/>
              <a:defRPr/>
            </a:pPr>
            <a:r>
              <a:rPr lang="en-US" b="1" dirty="0" smtClean="0">
                <a:solidFill>
                  <a:schemeClr val="tx1"/>
                </a:solidFill>
              </a:rPr>
              <a:t>our goals:</a:t>
            </a:r>
            <a:endParaRPr lang="en-US" b="1" dirty="0" smtClean="0">
              <a:solidFill>
                <a:schemeClr val="tx1"/>
              </a:solidFill>
            </a:endParaRPr>
          </a:p>
          <a:p>
            <a:pPr>
              <a:defRPr/>
            </a:pPr>
            <a:r>
              <a:rPr lang="en-US" dirty="0" smtClean="0"/>
              <a:t>understand principles behind link layer services:</a:t>
            </a:r>
            <a:endParaRPr lang="en-US" dirty="0" smtClean="0"/>
          </a:p>
          <a:p>
            <a:pPr lvl="1">
              <a:defRPr/>
            </a:pPr>
            <a:r>
              <a:rPr lang="en-US" dirty="0" smtClean="0"/>
              <a:t>error </a:t>
            </a:r>
            <a:r>
              <a:rPr lang="en-US" dirty="0"/>
              <a:t>detection, correction</a:t>
            </a:r>
            <a:endParaRPr lang="en-US" dirty="0"/>
          </a:p>
          <a:p>
            <a:pPr lvl="1">
              <a:defRPr/>
            </a:pPr>
            <a:r>
              <a:rPr lang="en-US" dirty="0"/>
              <a:t>sharing a broadcast channel: multiple access</a:t>
            </a:r>
            <a:endParaRPr lang="en-US" dirty="0"/>
          </a:p>
          <a:p>
            <a:pPr lvl="1">
              <a:defRPr/>
            </a:pPr>
            <a:r>
              <a:rPr lang="en-US" dirty="0"/>
              <a:t>link layer addressing</a:t>
            </a:r>
            <a:endParaRPr lang="en-US" dirty="0"/>
          </a:p>
          <a:p>
            <a:pPr lvl="1">
              <a:defRPr/>
            </a:pPr>
            <a:r>
              <a:rPr lang="en-US" dirty="0"/>
              <a:t>local area networks: Ethernet, </a:t>
            </a:r>
            <a:r>
              <a:rPr lang="en-US" dirty="0" smtClean="0"/>
              <a:t>V</a:t>
            </a:r>
            <a:r>
              <a:rPr lang="en-US" sz="100" dirty="0" smtClean="0"/>
              <a:t> </a:t>
            </a:r>
            <a:r>
              <a:rPr lang="en-US" dirty="0" smtClean="0"/>
              <a:t>LANs</a:t>
            </a:r>
            <a:endParaRPr lang="en-US" dirty="0">
              <a:solidFill>
                <a:srgbClr val="000099"/>
              </a:solidFill>
            </a:endParaRPr>
          </a:p>
          <a:p>
            <a:pPr>
              <a:defRPr/>
            </a:pPr>
            <a:r>
              <a:rPr lang="en-US" dirty="0"/>
              <a:t>instantiation, implementation of various link layer </a:t>
            </a:r>
            <a:r>
              <a:rPr lang="en-US" dirty="0" smtClean="0"/>
              <a:t>technologies</a:t>
            </a:r>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a:t>
            </a:r>
            <a:r>
              <a:rPr lang="en-IN" sz="100" dirty="0" smtClean="0"/>
              <a:t> </a:t>
            </a:r>
            <a:r>
              <a:rPr lang="en-IN" dirty="0" smtClean="0"/>
              <a:t>A</a:t>
            </a:r>
            <a:r>
              <a:rPr lang="en-IN" sz="100" dirty="0" smtClean="0"/>
              <a:t> </a:t>
            </a:r>
            <a:r>
              <a:rPr lang="en-IN" dirty="0" smtClean="0"/>
              <a:t>C </a:t>
            </a:r>
            <a:r>
              <a:rPr lang="en-IN" dirty="0"/>
              <a:t>Protocols: Taxonomy</a:t>
            </a:r>
            <a:endParaRPr lang="en-IN" dirty="0"/>
          </a:p>
        </p:txBody>
      </p:sp>
      <p:sp>
        <p:nvSpPr>
          <p:cNvPr id="3" name="Text Placeholder 2"/>
          <p:cNvSpPr>
            <a:spLocks noGrp="1"/>
          </p:cNvSpPr>
          <p:nvPr>
            <p:ph type="body" idx="1"/>
          </p:nvPr>
        </p:nvSpPr>
        <p:spPr>
          <a:xfrm>
            <a:off x="457200" y="1600200"/>
            <a:ext cx="8229600" cy="4770120"/>
          </a:xfrm>
        </p:spPr>
        <p:txBody>
          <a:bodyPr/>
          <a:lstStyle/>
          <a:p>
            <a:pPr>
              <a:buFont typeface="Wingdings" panose="05000000000000000000" charset="0"/>
              <a:buNone/>
              <a:defRPr/>
            </a:pPr>
            <a:r>
              <a:rPr lang="en-US" sz="2200" dirty="0"/>
              <a:t>three broad classes:</a:t>
            </a:r>
            <a:endParaRPr lang="en-US" sz="2200" dirty="0"/>
          </a:p>
          <a:p>
            <a:pPr>
              <a:defRPr/>
            </a:pPr>
            <a:r>
              <a:rPr lang="en-US" sz="2200" b="1" dirty="0">
                <a:solidFill>
                  <a:schemeClr val="tx1"/>
                </a:solidFill>
              </a:rPr>
              <a:t>channel partitioning</a:t>
            </a:r>
            <a:endParaRPr lang="en-US" sz="2200" b="1" dirty="0">
              <a:solidFill>
                <a:schemeClr val="tx1"/>
              </a:solidFill>
            </a:endParaRPr>
          </a:p>
          <a:p>
            <a:pPr lvl="1">
              <a:defRPr/>
            </a:pPr>
            <a:r>
              <a:rPr lang="en-US" sz="2200" dirty="0"/>
              <a:t>divide channel into smaller </a:t>
            </a:r>
            <a:r>
              <a:rPr lang="en-US" sz="2200" dirty="0" smtClean="0"/>
              <a:t>“pieces” </a:t>
            </a:r>
            <a:r>
              <a:rPr lang="en-US" sz="2200" dirty="0"/>
              <a:t>(time slots, frequency, code)</a:t>
            </a:r>
            <a:endParaRPr lang="en-US" sz="2200" dirty="0"/>
          </a:p>
          <a:p>
            <a:pPr lvl="1">
              <a:defRPr/>
            </a:pPr>
            <a:r>
              <a:rPr lang="en-US" sz="2200" dirty="0"/>
              <a:t>allocate piece to node for exclusive use</a:t>
            </a:r>
            <a:endParaRPr lang="en-US" sz="2200" dirty="0"/>
          </a:p>
          <a:p>
            <a:pPr>
              <a:defRPr/>
            </a:pPr>
            <a:r>
              <a:rPr lang="en-US" sz="2200" b="1" dirty="0">
                <a:solidFill>
                  <a:schemeClr val="tx1"/>
                </a:solidFill>
              </a:rPr>
              <a:t>random access</a:t>
            </a:r>
            <a:endParaRPr lang="en-US" sz="2200" b="1" dirty="0">
              <a:solidFill>
                <a:schemeClr val="tx1"/>
              </a:solidFill>
            </a:endParaRPr>
          </a:p>
          <a:p>
            <a:pPr lvl="1">
              <a:defRPr/>
            </a:pPr>
            <a:r>
              <a:rPr lang="en-US" sz="2200" dirty="0"/>
              <a:t>channel not divided, </a:t>
            </a:r>
            <a:r>
              <a:rPr lang="en-US" sz="2200" dirty="0">
                <a:solidFill>
                  <a:srgbClr val="FF0000"/>
                </a:solidFill>
              </a:rPr>
              <a:t>allow collisions</a:t>
            </a:r>
            <a:endParaRPr lang="en-US" sz="2200" dirty="0"/>
          </a:p>
          <a:p>
            <a:pPr lvl="1">
              <a:defRPr/>
            </a:pPr>
            <a:r>
              <a:rPr lang="en-US" sz="2200" dirty="0" smtClean="0"/>
              <a:t>“recover” </a:t>
            </a:r>
            <a:r>
              <a:rPr lang="en-US" sz="2200" dirty="0"/>
              <a:t>from collisions</a:t>
            </a:r>
            <a:endParaRPr lang="en-US" sz="2200" dirty="0"/>
          </a:p>
          <a:p>
            <a:pPr>
              <a:defRPr/>
            </a:pPr>
            <a:r>
              <a:rPr lang="en-US" sz="2200" b="1" dirty="0" smtClean="0">
                <a:solidFill>
                  <a:schemeClr val="tx1"/>
                </a:solidFill>
              </a:rPr>
              <a:t>“taking turns”</a:t>
            </a:r>
            <a:endParaRPr lang="en-US" sz="2200" b="1" dirty="0">
              <a:solidFill>
                <a:schemeClr val="tx1"/>
              </a:solidFill>
            </a:endParaRPr>
          </a:p>
          <a:p>
            <a:pPr lvl="1">
              <a:defRPr/>
            </a:pPr>
            <a:r>
              <a:rPr lang="en-US" sz="2200" dirty="0"/>
              <a:t>nodes take turns, but nodes with more to send can take longer </a:t>
            </a:r>
            <a:r>
              <a:rPr lang="en-US" sz="2200" dirty="0" smtClean="0"/>
              <a:t>turns</a:t>
            </a:r>
            <a:endParaRPr lang="en-US" sz="2200"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7391400" cy="1097279"/>
          </a:xfrm>
        </p:spPr>
        <p:txBody>
          <a:bodyPr/>
          <a:lstStyle/>
          <a:p>
            <a:r>
              <a:rPr lang="en-IN" dirty="0" smtClean="0"/>
              <a:t>Channel Partitioning MAC Protocols: T</a:t>
            </a:r>
            <a:r>
              <a:rPr lang="en-IN" sz="100" dirty="0" smtClean="0"/>
              <a:t> </a:t>
            </a:r>
            <a:r>
              <a:rPr lang="en-IN" dirty="0" smtClean="0"/>
              <a:t>D</a:t>
            </a:r>
            <a:r>
              <a:rPr lang="en-IN" sz="100" dirty="0" smtClean="0"/>
              <a:t> </a:t>
            </a:r>
            <a:r>
              <a:rPr lang="en-IN" dirty="0" smtClean="0"/>
              <a:t>M</a:t>
            </a:r>
            <a:r>
              <a:rPr lang="en-IN" sz="100" dirty="0" smtClean="0"/>
              <a:t> </a:t>
            </a:r>
            <a:r>
              <a:rPr lang="en-IN" dirty="0" smtClean="0"/>
              <a:t>A</a:t>
            </a:r>
            <a:endParaRPr lang="en-IN" dirty="0"/>
          </a:p>
        </p:txBody>
      </p:sp>
      <p:sp>
        <p:nvSpPr>
          <p:cNvPr id="3" name="Text Placeholder 2"/>
          <p:cNvSpPr>
            <a:spLocks noGrp="1"/>
          </p:cNvSpPr>
          <p:nvPr>
            <p:ph type="body" idx="1"/>
          </p:nvPr>
        </p:nvSpPr>
        <p:spPr>
          <a:xfrm>
            <a:off x="457200" y="1600200"/>
            <a:ext cx="8124825" cy="3219450"/>
          </a:xfrm>
        </p:spPr>
        <p:txBody>
          <a:bodyPr/>
          <a:lstStyle/>
          <a:p>
            <a:pPr marL="0" indent="0">
              <a:buFont typeface="Wingdings" panose="05000000000000000000" charset="0"/>
              <a:buNone/>
              <a:defRPr/>
            </a:pPr>
            <a:r>
              <a:rPr lang="en-US" sz="2200" b="1" dirty="0" smtClean="0">
                <a:solidFill>
                  <a:schemeClr val="tx1"/>
                </a:solidFill>
              </a:rPr>
              <a:t>T</a:t>
            </a:r>
            <a:r>
              <a:rPr lang="en-US" sz="100" b="1" dirty="0" smtClean="0">
                <a:solidFill>
                  <a:schemeClr val="tx1"/>
                </a:solidFill>
              </a:rPr>
              <a:t> </a:t>
            </a:r>
            <a:r>
              <a:rPr lang="en-US" sz="2200" b="1" dirty="0" smtClean="0">
                <a:solidFill>
                  <a:schemeClr val="tx1"/>
                </a:solidFill>
              </a:rPr>
              <a:t>D</a:t>
            </a:r>
            <a:r>
              <a:rPr lang="en-US" sz="100" b="1" dirty="0" smtClean="0">
                <a:solidFill>
                  <a:schemeClr val="tx1"/>
                </a:solidFill>
              </a:rPr>
              <a:t> </a:t>
            </a:r>
            <a:r>
              <a:rPr lang="en-US" sz="2200" b="1" dirty="0" smtClean="0">
                <a:solidFill>
                  <a:schemeClr val="tx1"/>
                </a:solidFill>
              </a:rPr>
              <a:t>M</a:t>
            </a:r>
            <a:r>
              <a:rPr lang="en-US" sz="100" b="1" dirty="0" smtClean="0">
                <a:solidFill>
                  <a:schemeClr val="tx1"/>
                </a:solidFill>
              </a:rPr>
              <a:t> </a:t>
            </a:r>
            <a:r>
              <a:rPr lang="en-US" sz="2200" b="1" dirty="0" smtClean="0">
                <a:solidFill>
                  <a:schemeClr val="tx1"/>
                </a:solidFill>
              </a:rPr>
              <a:t>A</a:t>
            </a:r>
            <a:r>
              <a:rPr lang="en-US" sz="2200" b="1" dirty="0">
                <a:solidFill>
                  <a:schemeClr val="tx1"/>
                </a:solidFill>
              </a:rPr>
              <a:t>: time division multiple </a:t>
            </a:r>
            <a:r>
              <a:rPr lang="en-US" sz="2200" b="1" dirty="0" smtClean="0">
                <a:solidFill>
                  <a:schemeClr val="tx1"/>
                </a:solidFill>
              </a:rPr>
              <a:t>access</a:t>
            </a:r>
            <a:endParaRPr lang="en-US" sz="2200" b="1" dirty="0">
              <a:solidFill>
                <a:schemeClr val="tx1"/>
              </a:solidFill>
            </a:endParaRPr>
          </a:p>
          <a:p>
            <a:pPr>
              <a:defRPr/>
            </a:pPr>
            <a:r>
              <a:rPr lang="en-US" sz="2200" dirty="0"/>
              <a:t>access to channel in </a:t>
            </a:r>
            <a:r>
              <a:rPr lang="en-US" sz="2200" dirty="0" smtClean="0"/>
              <a:t>“rounds”</a:t>
            </a:r>
            <a:endParaRPr lang="en-US" sz="2200" dirty="0"/>
          </a:p>
          <a:p>
            <a:pPr>
              <a:defRPr/>
            </a:pPr>
            <a:r>
              <a:rPr lang="en-US" sz="2200" dirty="0"/>
              <a:t>each station gets </a:t>
            </a:r>
            <a:r>
              <a:rPr lang="en-US" sz="2200" dirty="0">
                <a:solidFill>
                  <a:srgbClr val="FF0000"/>
                </a:solidFill>
              </a:rPr>
              <a:t>fixed </a:t>
            </a:r>
            <a:r>
              <a:rPr lang="en-US" sz="2200" dirty="0"/>
              <a:t>length slot (length = packet transmission time) in each </a:t>
            </a:r>
            <a:r>
              <a:rPr lang="en-US" sz="2200" dirty="0" smtClean="0"/>
              <a:t>round</a:t>
            </a:r>
            <a:endParaRPr lang="en-US" sz="2200" dirty="0"/>
          </a:p>
          <a:p>
            <a:pPr>
              <a:defRPr/>
            </a:pPr>
            <a:r>
              <a:rPr lang="en-US" sz="2200" dirty="0">
                <a:solidFill>
                  <a:srgbClr val="FF0000"/>
                </a:solidFill>
              </a:rPr>
              <a:t>unused slots go </a:t>
            </a:r>
            <a:r>
              <a:rPr lang="en-US" sz="2200" dirty="0" smtClean="0">
                <a:solidFill>
                  <a:srgbClr val="FF0000"/>
                </a:solidFill>
              </a:rPr>
              <a:t>idle</a:t>
            </a:r>
            <a:endParaRPr lang="en-US" sz="2200" dirty="0">
              <a:solidFill>
                <a:srgbClr val="FF0000"/>
              </a:solidFill>
            </a:endParaRPr>
          </a:p>
          <a:p>
            <a:pPr>
              <a:defRPr/>
            </a:pPr>
            <a:r>
              <a:rPr lang="en-US" sz="2200" dirty="0"/>
              <a:t>example: 6-station </a:t>
            </a:r>
            <a:r>
              <a:rPr lang="en-US" sz="2200" dirty="0" smtClean="0"/>
              <a:t>LAN</a:t>
            </a:r>
            <a:r>
              <a:rPr lang="en-US" sz="2200" dirty="0"/>
              <a:t>, 1,3,4 have packets to send, slots 2,5,6 </a:t>
            </a:r>
            <a:r>
              <a:rPr lang="en-US" sz="2200" dirty="0" smtClean="0"/>
              <a:t>idle</a:t>
            </a:r>
            <a:endParaRPr lang="en-US" sz="2200" dirty="0"/>
          </a:p>
        </p:txBody>
      </p:sp>
      <p:pic>
        <p:nvPicPr>
          <p:cNvPr id="5" name="Picture 4" descr="A diagram has 2 identical parts side by side on a horizontal line. Each part has a width of 6 slot frames. On the line, each part has numbered boxes. 1, box. 2, blank. 3, box. 4, box. 5, blank. 6, blank."/>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28642" y="5039762"/>
            <a:ext cx="7585116" cy="1003084"/>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7515225" cy="1097279"/>
          </a:xfrm>
        </p:spPr>
        <p:txBody>
          <a:bodyPr/>
          <a:lstStyle/>
          <a:p>
            <a:r>
              <a:rPr lang="en-IN" dirty="0" smtClean="0"/>
              <a:t>Channel Partitioning MAC Protocols: F</a:t>
            </a:r>
            <a:r>
              <a:rPr lang="en-IN" sz="100" dirty="0" smtClean="0"/>
              <a:t> </a:t>
            </a:r>
            <a:r>
              <a:rPr lang="en-IN" dirty="0" smtClean="0"/>
              <a:t>D</a:t>
            </a:r>
            <a:r>
              <a:rPr lang="en-IN" sz="100" dirty="0" smtClean="0"/>
              <a:t> </a:t>
            </a:r>
            <a:r>
              <a:rPr lang="en-IN" dirty="0" smtClean="0"/>
              <a:t>M</a:t>
            </a:r>
            <a:r>
              <a:rPr lang="en-IN" sz="100" dirty="0" smtClean="0"/>
              <a:t> </a:t>
            </a:r>
            <a:r>
              <a:rPr lang="en-IN" dirty="0" smtClean="0"/>
              <a:t>A</a:t>
            </a:r>
            <a:endParaRPr lang="en-IN" sz="2000" b="0" dirty="0"/>
          </a:p>
        </p:txBody>
      </p:sp>
      <p:sp>
        <p:nvSpPr>
          <p:cNvPr id="3" name="Text Placeholder 2"/>
          <p:cNvSpPr>
            <a:spLocks noGrp="1"/>
          </p:cNvSpPr>
          <p:nvPr>
            <p:ph type="body" idx="1"/>
          </p:nvPr>
        </p:nvSpPr>
        <p:spPr>
          <a:xfrm>
            <a:off x="457200" y="1600202"/>
            <a:ext cx="8229600" cy="2630835"/>
          </a:xfrm>
        </p:spPr>
        <p:txBody>
          <a:bodyPr/>
          <a:lstStyle/>
          <a:p>
            <a:pPr marL="0" indent="0">
              <a:buFont typeface="Wingdings" panose="05000000000000000000" charset="0"/>
              <a:buNone/>
              <a:defRPr/>
            </a:pPr>
            <a:r>
              <a:rPr lang="en-US" sz="2000" b="1" dirty="0" smtClean="0">
                <a:solidFill>
                  <a:schemeClr val="tx1"/>
                </a:solidFill>
              </a:rPr>
              <a:t>F</a:t>
            </a:r>
            <a:r>
              <a:rPr lang="en-US" sz="100" b="1" dirty="0" smtClean="0">
                <a:solidFill>
                  <a:schemeClr val="tx1"/>
                </a:solidFill>
              </a:rPr>
              <a:t> </a:t>
            </a:r>
            <a:r>
              <a:rPr lang="en-US" sz="2000" b="1" dirty="0" smtClean="0">
                <a:solidFill>
                  <a:schemeClr val="tx1"/>
                </a:solidFill>
              </a:rPr>
              <a:t>D</a:t>
            </a:r>
            <a:r>
              <a:rPr lang="en-US" sz="100" b="1" dirty="0" smtClean="0">
                <a:solidFill>
                  <a:schemeClr val="tx1"/>
                </a:solidFill>
              </a:rPr>
              <a:t> </a:t>
            </a:r>
            <a:r>
              <a:rPr lang="en-US" sz="2000" b="1" dirty="0" smtClean="0">
                <a:solidFill>
                  <a:schemeClr val="tx1"/>
                </a:solidFill>
              </a:rPr>
              <a:t>M</a:t>
            </a:r>
            <a:r>
              <a:rPr lang="en-US" sz="100" b="1" dirty="0" smtClean="0">
                <a:solidFill>
                  <a:schemeClr val="tx1"/>
                </a:solidFill>
              </a:rPr>
              <a:t> </a:t>
            </a:r>
            <a:r>
              <a:rPr lang="en-US" sz="2000" b="1" dirty="0" smtClean="0">
                <a:solidFill>
                  <a:schemeClr val="tx1"/>
                </a:solidFill>
              </a:rPr>
              <a:t>A</a:t>
            </a:r>
            <a:r>
              <a:rPr lang="en-US" sz="2000" b="1" dirty="0">
                <a:solidFill>
                  <a:schemeClr val="tx1"/>
                </a:solidFill>
              </a:rPr>
              <a:t>: frequency division multiple </a:t>
            </a:r>
            <a:r>
              <a:rPr lang="en-US" sz="2000" b="1" dirty="0" smtClean="0">
                <a:solidFill>
                  <a:schemeClr val="tx1"/>
                </a:solidFill>
              </a:rPr>
              <a:t>access</a:t>
            </a:r>
            <a:endParaRPr lang="en-US" sz="2000" b="1" dirty="0">
              <a:solidFill>
                <a:schemeClr val="tx1"/>
              </a:solidFill>
            </a:endParaRPr>
          </a:p>
          <a:p>
            <a:pPr>
              <a:defRPr/>
            </a:pPr>
            <a:r>
              <a:rPr lang="en-US" sz="2000" dirty="0"/>
              <a:t>channel spectrum divided into frequency bands</a:t>
            </a:r>
            <a:endParaRPr lang="en-US" sz="2000" dirty="0"/>
          </a:p>
          <a:p>
            <a:pPr>
              <a:defRPr/>
            </a:pPr>
            <a:r>
              <a:rPr lang="en-US" sz="2000" dirty="0"/>
              <a:t>each station assigned fixed frequency band</a:t>
            </a:r>
            <a:endParaRPr lang="en-US" sz="2000" dirty="0"/>
          </a:p>
          <a:p>
            <a:pPr>
              <a:defRPr/>
            </a:pPr>
            <a:r>
              <a:rPr lang="en-US" sz="2000" dirty="0">
                <a:solidFill>
                  <a:srgbClr val="FF0000"/>
                </a:solidFill>
              </a:rPr>
              <a:t>unused transmission time in frequency bands go </a:t>
            </a:r>
            <a:r>
              <a:rPr lang="en-US" sz="2000" dirty="0" smtClean="0">
                <a:solidFill>
                  <a:srgbClr val="FF0000"/>
                </a:solidFill>
              </a:rPr>
              <a:t>idle</a:t>
            </a:r>
            <a:endParaRPr lang="en-US" sz="2000" dirty="0">
              <a:solidFill>
                <a:srgbClr val="FF0000"/>
              </a:solidFill>
            </a:endParaRPr>
          </a:p>
          <a:p>
            <a:pPr>
              <a:defRPr/>
            </a:pPr>
            <a:r>
              <a:rPr lang="en-US" sz="2000" dirty="0"/>
              <a:t>example: 6-station LAN, 1,3,4 have packet to send, frequency bands 2,5,6 </a:t>
            </a:r>
            <a:r>
              <a:rPr lang="en-US" sz="2000" dirty="0" smtClean="0"/>
              <a:t>idle</a:t>
            </a:r>
            <a:endParaRPr lang="en-US" sz="2000" dirty="0"/>
          </a:p>
        </p:txBody>
      </p:sp>
      <p:pic>
        <p:nvPicPr>
          <p:cNvPr id="4" name="Picture 3" descr="A diagram has 4 parts. 1, F D M cable points right, wire exposed. 2, the cable emits 3 waves of increasing wavelength. 3, frequency bands. A stack has 6 parts. 4, 5 arrows, time, point right from the stack. Some arrows have colored bars. 1, blue. 2, 3, red. 4, green."/>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518830" y="4419548"/>
            <a:ext cx="6106340" cy="1886751"/>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Random Access Protocols</a:t>
            </a:r>
            <a:endParaRPr lang="en-IN" dirty="0"/>
          </a:p>
        </p:txBody>
      </p:sp>
      <p:sp>
        <p:nvSpPr>
          <p:cNvPr id="5" name="Text Placeholder 4"/>
          <p:cNvSpPr>
            <a:spLocks noGrp="1"/>
          </p:cNvSpPr>
          <p:nvPr>
            <p:ph type="body" idx="1"/>
          </p:nvPr>
        </p:nvSpPr>
        <p:spPr/>
        <p:txBody>
          <a:bodyPr/>
          <a:lstStyle/>
          <a:p>
            <a:pPr>
              <a:defRPr/>
            </a:pPr>
            <a:r>
              <a:rPr lang="en-US" sz="2000" dirty="0" smtClean="0"/>
              <a:t>when node has packet to send</a:t>
            </a:r>
            <a:endParaRPr lang="en-US" sz="2000" dirty="0" smtClean="0"/>
          </a:p>
          <a:p>
            <a:pPr lvl="1">
              <a:lnSpc>
                <a:spcPct val="75000"/>
              </a:lnSpc>
              <a:defRPr/>
            </a:pPr>
            <a:r>
              <a:rPr lang="en-US" sz="2000" dirty="0" smtClean="0"/>
              <a:t>transmit at full channel data rate R.</a:t>
            </a:r>
            <a:endParaRPr lang="en-US" sz="2000" dirty="0" smtClean="0"/>
          </a:p>
          <a:p>
            <a:pPr lvl="1">
              <a:defRPr/>
            </a:pPr>
            <a:r>
              <a:rPr lang="en-US" sz="2000" dirty="0" smtClean="0"/>
              <a:t>no </a:t>
            </a:r>
            <a:r>
              <a:rPr lang="en-US" sz="2000" i="1" dirty="0" smtClean="0"/>
              <a:t>a </a:t>
            </a:r>
            <a:r>
              <a:rPr lang="en-US" sz="2000" b="1" dirty="0" smtClean="0"/>
              <a:t>priori</a:t>
            </a:r>
            <a:r>
              <a:rPr lang="en-US" sz="2000" dirty="0" smtClean="0"/>
              <a:t> coordination among nodes</a:t>
            </a:r>
            <a:endParaRPr lang="en-US" sz="2000" dirty="0" smtClean="0"/>
          </a:p>
          <a:p>
            <a:pPr>
              <a:defRPr/>
            </a:pPr>
            <a:r>
              <a:rPr lang="en-US" sz="2000" dirty="0" smtClean="0"/>
              <a:t>two or more transmitting nodes </a:t>
            </a:r>
            <a:r>
              <a:rPr lang="en-US" sz="2000" dirty="0" smtClean="0">
                <a:ea typeface="MS Mincho" charset="0"/>
                <a:cs typeface="MS Mincho" charset="0"/>
              </a:rPr>
              <a:t>→</a:t>
            </a:r>
            <a:r>
              <a:rPr lang="en-US" sz="2000" dirty="0" smtClean="0"/>
              <a:t> “collision”,</a:t>
            </a:r>
            <a:endParaRPr lang="en-US" sz="2000" dirty="0" smtClean="0"/>
          </a:p>
          <a:p>
            <a:pPr>
              <a:defRPr/>
            </a:pPr>
            <a:r>
              <a:rPr lang="en-US" sz="2000" b="1" dirty="0" smtClean="0">
                <a:solidFill>
                  <a:schemeClr val="tx1"/>
                </a:solidFill>
              </a:rPr>
              <a:t>random access MAC protocol</a:t>
            </a:r>
            <a:r>
              <a:rPr lang="en-US" sz="2000" dirty="0" smtClean="0"/>
              <a:t> specifies:</a:t>
            </a:r>
            <a:endParaRPr lang="en-US" sz="2000" dirty="0" smtClean="0"/>
          </a:p>
          <a:p>
            <a:pPr lvl="1">
              <a:defRPr/>
            </a:pPr>
            <a:r>
              <a:rPr lang="en-US" sz="2000" dirty="0" smtClean="0"/>
              <a:t>how to </a:t>
            </a:r>
            <a:r>
              <a:rPr lang="en-US" sz="2000" dirty="0" smtClean="0">
                <a:solidFill>
                  <a:srgbClr val="FF0000"/>
                </a:solidFill>
              </a:rPr>
              <a:t>detect</a:t>
            </a:r>
            <a:r>
              <a:rPr lang="en-US" sz="2000" dirty="0" smtClean="0"/>
              <a:t> collisions</a:t>
            </a:r>
            <a:endParaRPr lang="en-US" sz="2000" dirty="0" smtClean="0"/>
          </a:p>
          <a:p>
            <a:pPr lvl="1">
              <a:defRPr/>
            </a:pPr>
            <a:r>
              <a:rPr lang="en-US" sz="2000" dirty="0" smtClean="0"/>
              <a:t>how to </a:t>
            </a:r>
            <a:r>
              <a:rPr lang="en-US" sz="2000" dirty="0" smtClean="0">
                <a:solidFill>
                  <a:srgbClr val="FF0000"/>
                </a:solidFill>
              </a:rPr>
              <a:t>recover</a:t>
            </a:r>
            <a:r>
              <a:rPr lang="en-US" sz="2000" dirty="0" smtClean="0"/>
              <a:t> from collisions (e.g., via delayed retransmissions)</a:t>
            </a:r>
            <a:endParaRPr lang="en-US" sz="2000" dirty="0" smtClean="0"/>
          </a:p>
          <a:p>
            <a:pPr>
              <a:defRPr/>
            </a:pPr>
            <a:r>
              <a:rPr lang="en-US" sz="2000" dirty="0" smtClean="0"/>
              <a:t>examples of random access MAC protocols:</a:t>
            </a:r>
            <a:endParaRPr lang="en-US" sz="2000" dirty="0" smtClean="0"/>
          </a:p>
          <a:p>
            <a:pPr lvl="1">
              <a:defRPr/>
            </a:pPr>
            <a:r>
              <a:rPr lang="en-US" sz="2000" dirty="0" smtClean="0"/>
              <a:t>slotted A</a:t>
            </a:r>
            <a:r>
              <a:rPr lang="en-US" sz="100" dirty="0" smtClean="0"/>
              <a:t> </a:t>
            </a:r>
            <a:r>
              <a:rPr lang="en-US" sz="2000" dirty="0" smtClean="0"/>
              <a:t>L</a:t>
            </a:r>
            <a:r>
              <a:rPr lang="en-US" sz="100" dirty="0" smtClean="0"/>
              <a:t> </a:t>
            </a:r>
            <a:r>
              <a:rPr lang="en-US" sz="2000" dirty="0" smtClean="0"/>
              <a:t>O</a:t>
            </a:r>
            <a:r>
              <a:rPr lang="en-US" sz="100" dirty="0" smtClean="0"/>
              <a:t> </a:t>
            </a:r>
            <a:r>
              <a:rPr lang="en-US" sz="2000" dirty="0" smtClean="0"/>
              <a:t>H</a:t>
            </a:r>
            <a:r>
              <a:rPr lang="en-US" sz="100" dirty="0" smtClean="0"/>
              <a:t> </a:t>
            </a:r>
            <a:r>
              <a:rPr lang="en-US" sz="2000" dirty="0" smtClean="0"/>
              <a:t>A</a:t>
            </a:r>
            <a:endParaRPr lang="en-US" sz="2000" dirty="0" smtClean="0"/>
          </a:p>
          <a:p>
            <a:pPr lvl="1">
              <a:defRPr/>
            </a:pPr>
            <a:r>
              <a:rPr lang="en-US" sz="2000" dirty="0" smtClean="0"/>
              <a:t>A</a:t>
            </a:r>
            <a:r>
              <a:rPr lang="en-US" sz="100" dirty="0" smtClean="0"/>
              <a:t> </a:t>
            </a:r>
            <a:r>
              <a:rPr lang="en-US" sz="2000" dirty="0" smtClean="0"/>
              <a:t>L</a:t>
            </a:r>
            <a:r>
              <a:rPr lang="en-US" sz="100" dirty="0" smtClean="0"/>
              <a:t> </a:t>
            </a:r>
            <a:r>
              <a:rPr lang="en-US" sz="2000" dirty="0" smtClean="0"/>
              <a:t>O</a:t>
            </a:r>
            <a:r>
              <a:rPr lang="en-US" sz="100" dirty="0" smtClean="0"/>
              <a:t> </a:t>
            </a:r>
            <a:r>
              <a:rPr lang="en-US" sz="2000" dirty="0" smtClean="0"/>
              <a:t>H</a:t>
            </a:r>
            <a:r>
              <a:rPr lang="en-US" sz="100" dirty="0" smtClean="0"/>
              <a:t> </a:t>
            </a:r>
            <a:r>
              <a:rPr lang="en-US" sz="2000" dirty="0" smtClean="0"/>
              <a:t>A</a:t>
            </a:r>
            <a:endParaRPr lang="en-US" sz="2000" dirty="0" smtClean="0"/>
          </a:p>
          <a:p>
            <a:pPr lvl="1">
              <a:defRPr/>
            </a:pPr>
            <a:r>
              <a:rPr lang="en-US" sz="2000" dirty="0" smtClean="0"/>
              <a:t>C</a:t>
            </a:r>
            <a:r>
              <a:rPr lang="en-US" sz="100" dirty="0" smtClean="0"/>
              <a:t> </a:t>
            </a:r>
            <a:r>
              <a:rPr lang="en-US" sz="2000" dirty="0" smtClean="0"/>
              <a:t>S</a:t>
            </a:r>
            <a:r>
              <a:rPr lang="en-US" sz="100" dirty="0" smtClean="0"/>
              <a:t> </a:t>
            </a:r>
            <a:r>
              <a:rPr lang="en-US" sz="2000" dirty="0" smtClean="0"/>
              <a:t>M</a:t>
            </a:r>
            <a:r>
              <a:rPr lang="en-US" sz="100" dirty="0" smtClean="0"/>
              <a:t> </a:t>
            </a:r>
            <a:r>
              <a:rPr lang="en-US" sz="2000" dirty="0" smtClean="0"/>
              <a:t>A, </a:t>
            </a:r>
            <a:r>
              <a:rPr lang="en-US" sz="2000" dirty="0" smtClean="0">
                <a:solidFill>
                  <a:srgbClr val="FF0000"/>
                </a:solidFill>
              </a:rPr>
              <a:t>C</a:t>
            </a:r>
            <a:r>
              <a:rPr lang="en-US" sz="100" dirty="0" smtClean="0">
                <a:solidFill>
                  <a:srgbClr val="FF0000"/>
                </a:solidFill>
              </a:rPr>
              <a:t> </a:t>
            </a:r>
            <a:r>
              <a:rPr lang="en-US" sz="2000" dirty="0" smtClean="0">
                <a:solidFill>
                  <a:srgbClr val="FF0000"/>
                </a:solidFill>
              </a:rPr>
              <a:t>S</a:t>
            </a:r>
            <a:r>
              <a:rPr lang="en-US" sz="100" dirty="0" smtClean="0">
                <a:solidFill>
                  <a:srgbClr val="FF0000"/>
                </a:solidFill>
              </a:rPr>
              <a:t> </a:t>
            </a:r>
            <a:r>
              <a:rPr lang="en-US" sz="2000" dirty="0" smtClean="0">
                <a:solidFill>
                  <a:srgbClr val="FF0000"/>
                </a:solidFill>
              </a:rPr>
              <a:t>M</a:t>
            </a:r>
            <a:r>
              <a:rPr lang="en-US" sz="100" dirty="0" smtClean="0">
                <a:solidFill>
                  <a:srgbClr val="FF0000"/>
                </a:solidFill>
              </a:rPr>
              <a:t> </a:t>
            </a:r>
            <a:r>
              <a:rPr lang="en-US" sz="2000" dirty="0" smtClean="0">
                <a:solidFill>
                  <a:srgbClr val="FF0000"/>
                </a:solidFill>
              </a:rPr>
              <a:t>A/C</a:t>
            </a:r>
            <a:r>
              <a:rPr lang="en-US" sz="100" dirty="0" smtClean="0">
                <a:solidFill>
                  <a:srgbClr val="FF0000"/>
                </a:solidFill>
              </a:rPr>
              <a:t> </a:t>
            </a:r>
            <a:r>
              <a:rPr lang="en-US" sz="2000" dirty="0" smtClean="0">
                <a:solidFill>
                  <a:srgbClr val="FF0000"/>
                </a:solidFill>
              </a:rPr>
              <a:t>D, C</a:t>
            </a:r>
            <a:r>
              <a:rPr lang="en-US" sz="100" dirty="0" smtClean="0">
                <a:solidFill>
                  <a:srgbClr val="FF0000"/>
                </a:solidFill>
              </a:rPr>
              <a:t> </a:t>
            </a:r>
            <a:r>
              <a:rPr lang="en-US" sz="2000" dirty="0" smtClean="0">
                <a:solidFill>
                  <a:srgbClr val="FF0000"/>
                </a:solidFill>
              </a:rPr>
              <a:t>S</a:t>
            </a:r>
            <a:r>
              <a:rPr lang="en-US" sz="100" dirty="0" smtClean="0">
                <a:solidFill>
                  <a:srgbClr val="FF0000"/>
                </a:solidFill>
              </a:rPr>
              <a:t> </a:t>
            </a:r>
            <a:r>
              <a:rPr lang="en-US" sz="2000" dirty="0" smtClean="0">
                <a:solidFill>
                  <a:srgbClr val="FF0000"/>
                </a:solidFill>
              </a:rPr>
              <a:t>M</a:t>
            </a:r>
            <a:r>
              <a:rPr lang="en-US" sz="100" dirty="0" smtClean="0">
                <a:solidFill>
                  <a:srgbClr val="FF0000"/>
                </a:solidFill>
              </a:rPr>
              <a:t> </a:t>
            </a:r>
            <a:r>
              <a:rPr lang="en-US" sz="2000" dirty="0" smtClean="0">
                <a:solidFill>
                  <a:srgbClr val="FF0000"/>
                </a:solidFill>
              </a:rPr>
              <a:t>A/C</a:t>
            </a:r>
            <a:r>
              <a:rPr lang="en-US" sz="100" dirty="0" smtClean="0">
                <a:solidFill>
                  <a:srgbClr val="FF0000"/>
                </a:solidFill>
              </a:rPr>
              <a:t> </a:t>
            </a:r>
            <a:r>
              <a:rPr lang="en-US" sz="2000" dirty="0" smtClean="0">
                <a:solidFill>
                  <a:srgbClr val="FF0000"/>
                </a:solidFill>
              </a:rPr>
              <a:t>A</a:t>
            </a:r>
            <a:endParaRPr lang="en-US" sz="2000" dirty="0" smtClean="0">
              <a:solidFill>
                <a:srgbClr val="FF0000"/>
              </a:solidFill>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Slotted A</a:t>
            </a:r>
            <a:r>
              <a:rPr lang="en-IN" sz="100" dirty="0"/>
              <a:t> </a:t>
            </a:r>
            <a:r>
              <a:rPr lang="en-IN" dirty="0"/>
              <a:t>L</a:t>
            </a:r>
            <a:r>
              <a:rPr lang="en-IN" sz="100" dirty="0"/>
              <a:t> </a:t>
            </a:r>
            <a:r>
              <a:rPr lang="en-IN" dirty="0"/>
              <a:t>O</a:t>
            </a:r>
            <a:r>
              <a:rPr lang="en-IN" sz="100" dirty="0"/>
              <a:t> </a:t>
            </a:r>
            <a:r>
              <a:rPr lang="en-IN" dirty="0"/>
              <a:t>H</a:t>
            </a:r>
            <a:r>
              <a:rPr lang="en-IN" sz="100" dirty="0"/>
              <a:t> </a:t>
            </a:r>
            <a:r>
              <a:rPr lang="en-IN" dirty="0"/>
              <a:t>A </a:t>
            </a:r>
            <a:r>
              <a:rPr lang="en-IN" sz="2000" b="0" dirty="0" smtClean="0"/>
              <a:t>(1 </a:t>
            </a:r>
            <a:r>
              <a:rPr lang="en-IN" sz="2000" b="0" dirty="0"/>
              <a:t>of </a:t>
            </a:r>
            <a:r>
              <a:rPr lang="en-IN" sz="2000" b="0" dirty="0" smtClean="0"/>
              <a:t>2)</a:t>
            </a:r>
            <a:endParaRPr lang="en-IN" sz="2000" b="0" dirty="0"/>
          </a:p>
        </p:txBody>
      </p:sp>
      <p:sp>
        <p:nvSpPr>
          <p:cNvPr id="3" name="Text Placeholder 2"/>
          <p:cNvSpPr>
            <a:spLocks noGrp="1"/>
          </p:cNvSpPr>
          <p:nvPr>
            <p:ph type="body" idx="1"/>
          </p:nvPr>
        </p:nvSpPr>
        <p:spPr>
          <a:xfrm>
            <a:off x="457200" y="1600200"/>
            <a:ext cx="3975315" cy="4707610"/>
          </a:xfrm>
        </p:spPr>
        <p:txBody>
          <a:bodyPr/>
          <a:lstStyle/>
          <a:p>
            <a:pPr marL="0" indent="0">
              <a:buFont typeface="Wingdings" panose="05000000000000000000" charset="0"/>
              <a:buNone/>
              <a:defRPr/>
            </a:pPr>
            <a:r>
              <a:rPr lang="en-US" sz="2200" b="1" dirty="0">
                <a:solidFill>
                  <a:schemeClr val="tx1"/>
                </a:solidFill>
                <a:latin typeface="+mn-lt"/>
              </a:rPr>
              <a:t>assumptions:</a:t>
            </a:r>
            <a:endParaRPr lang="en-US" sz="2200" b="1" dirty="0">
              <a:solidFill>
                <a:schemeClr val="tx1"/>
              </a:solidFill>
              <a:latin typeface="+mn-lt"/>
            </a:endParaRPr>
          </a:p>
          <a:p>
            <a:pPr>
              <a:defRPr/>
            </a:pPr>
            <a:r>
              <a:rPr lang="en-US" sz="2200" dirty="0">
                <a:latin typeface="+mn-lt"/>
              </a:rPr>
              <a:t>all frames same size</a:t>
            </a:r>
            <a:endParaRPr lang="en-US" sz="2200" dirty="0">
              <a:latin typeface="+mn-lt"/>
            </a:endParaRPr>
          </a:p>
          <a:p>
            <a:pPr>
              <a:defRPr/>
            </a:pPr>
            <a:r>
              <a:rPr lang="en-US" sz="2200" dirty="0">
                <a:latin typeface="+mn-lt"/>
              </a:rPr>
              <a:t>time divided into equal size slots (time to transmit 1 frame)</a:t>
            </a:r>
            <a:endParaRPr lang="en-US" sz="2200" dirty="0">
              <a:latin typeface="+mn-lt"/>
            </a:endParaRPr>
          </a:p>
          <a:p>
            <a:pPr>
              <a:defRPr/>
            </a:pPr>
            <a:r>
              <a:rPr lang="en-US" sz="2200" dirty="0">
                <a:latin typeface="+mn-lt"/>
              </a:rPr>
              <a:t>nodes start to transmit only slot </a:t>
            </a:r>
            <a:r>
              <a:rPr lang="en-US" sz="2200" dirty="0" smtClean="0">
                <a:latin typeface="+mn-lt"/>
              </a:rPr>
              <a:t>beginning</a:t>
            </a:r>
            <a:endParaRPr lang="en-US" sz="2200" dirty="0">
              <a:latin typeface="+mn-lt"/>
            </a:endParaRPr>
          </a:p>
          <a:p>
            <a:pPr>
              <a:defRPr/>
            </a:pPr>
            <a:r>
              <a:rPr lang="en-US" sz="2200" dirty="0">
                <a:latin typeface="+mn-lt"/>
              </a:rPr>
              <a:t>nodes are synchronized</a:t>
            </a:r>
            <a:endParaRPr lang="en-US" sz="2200" dirty="0">
              <a:latin typeface="+mn-lt"/>
            </a:endParaRPr>
          </a:p>
          <a:p>
            <a:pPr>
              <a:defRPr/>
            </a:pPr>
            <a:r>
              <a:rPr lang="en-US" sz="2200" dirty="0">
                <a:latin typeface="+mn-lt"/>
              </a:rPr>
              <a:t>if 2 or more nodes transmit in slot, all nodes detect </a:t>
            </a:r>
            <a:r>
              <a:rPr lang="en-US" sz="2200" dirty="0" smtClean="0">
                <a:latin typeface="+mn-lt"/>
              </a:rPr>
              <a:t>collision</a:t>
            </a:r>
            <a:endParaRPr lang="en-US" sz="2200" dirty="0" smtClean="0">
              <a:latin typeface="+mn-lt"/>
            </a:endParaRPr>
          </a:p>
        </p:txBody>
      </p:sp>
      <p:sp>
        <p:nvSpPr>
          <p:cNvPr id="4" name="Text Placeholder 3"/>
          <p:cNvSpPr>
            <a:spLocks noGrp="1"/>
          </p:cNvSpPr>
          <p:nvPr>
            <p:ph type="body" idx="2"/>
          </p:nvPr>
        </p:nvSpPr>
        <p:spPr>
          <a:xfrm>
            <a:off x="5005952" y="1600199"/>
            <a:ext cx="3680847" cy="4568125"/>
          </a:xfrm>
        </p:spPr>
        <p:txBody>
          <a:bodyPr/>
          <a:lstStyle/>
          <a:p>
            <a:pPr marL="0" indent="0">
              <a:buFont typeface="Wingdings" panose="05000000000000000000" charset="0"/>
              <a:buNone/>
              <a:defRPr/>
            </a:pPr>
            <a:r>
              <a:rPr lang="en-US" sz="2200" b="1" dirty="0">
                <a:solidFill>
                  <a:schemeClr val="tx1"/>
                </a:solidFill>
                <a:latin typeface="+mn-lt"/>
              </a:rPr>
              <a:t>operation:</a:t>
            </a:r>
            <a:endParaRPr lang="en-US" sz="2200" b="1" dirty="0">
              <a:solidFill>
                <a:schemeClr val="tx1"/>
              </a:solidFill>
              <a:latin typeface="+mn-lt"/>
            </a:endParaRPr>
          </a:p>
          <a:p>
            <a:pPr>
              <a:defRPr/>
            </a:pPr>
            <a:r>
              <a:rPr lang="en-US" sz="2200" dirty="0">
                <a:latin typeface="+mn-lt"/>
              </a:rPr>
              <a:t>when node obtains fresh frame, transmits in next slot</a:t>
            </a:r>
            <a:endParaRPr lang="en-US" sz="2200" dirty="0">
              <a:latin typeface="+mn-lt"/>
            </a:endParaRPr>
          </a:p>
          <a:p>
            <a:pPr lvl="1">
              <a:defRPr/>
            </a:pPr>
            <a:r>
              <a:rPr lang="en-US" sz="2200" b="1" dirty="0">
                <a:latin typeface="+mn-lt"/>
              </a:rPr>
              <a:t>if no collision</a:t>
            </a:r>
            <a:r>
              <a:rPr lang="en-US" sz="2200" i="1" dirty="0">
                <a:latin typeface="+mn-lt"/>
              </a:rPr>
              <a:t>:</a:t>
            </a:r>
            <a:r>
              <a:rPr lang="en-US" sz="2200" dirty="0">
                <a:latin typeface="+mn-lt"/>
              </a:rPr>
              <a:t> node can send new frame in next slot</a:t>
            </a:r>
            <a:endParaRPr lang="en-US" sz="2200" dirty="0">
              <a:latin typeface="+mn-lt"/>
            </a:endParaRPr>
          </a:p>
          <a:p>
            <a:pPr lvl="1">
              <a:defRPr/>
            </a:pPr>
            <a:r>
              <a:rPr lang="en-US" sz="2200" b="1" dirty="0">
                <a:latin typeface="+mn-lt"/>
              </a:rPr>
              <a:t>if collision</a:t>
            </a:r>
            <a:r>
              <a:rPr lang="en-US" sz="2200" i="1" dirty="0">
                <a:latin typeface="+mn-lt"/>
              </a:rPr>
              <a:t>:</a:t>
            </a:r>
            <a:r>
              <a:rPr lang="en-US" sz="2200" dirty="0">
                <a:latin typeface="+mn-lt"/>
              </a:rPr>
              <a:t> node retransmits frame in each subsequent slot with prob. p until </a:t>
            </a:r>
            <a:r>
              <a:rPr lang="en-US" sz="2200" dirty="0" smtClean="0">
                <a:latin typeface="+mn-lt"/>
              </a:rPr>
              <a:t>success</a:t>
            </a:r>
            <a:endParaRPr lang="en-US" sz="2200" dirty="0">
              <a:latin typeface="+mn-lt"/>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Slotted A</a:t>
            </a:r>
            <a:r>
              <a:rPr lang="en-IN" sz="100" dirty="0"/>
              <a:t> </a:t>
            </a:r>
            <a:r>
              <a:rPr lang="en-IN" dirty="0"/>
              <a:t>L</a:t>
            </a:r>
            <a:r>
              <a:rPr lang="en-IN" sz="100" dirty="0"/>
              <a:t> </a:t>
            </a:r>
            <a:r>
              <a:rPr lang="en-IN" dirty="0"/>
              <a:t>O</a:t>
            </a:r>
            <a:r>
              <a:rPr lang="en-IN" sz="100" dirty="0"/>
              <a:t> </a:t>
            </a:r>
            <a:r>
              <a:rPr lang="en-IN" dirty="0"/>
              <a:t>H</a:t>
            </a:r>
            <a:r>
              <a:rPr lang="en-IN" sz="100" dirty="0"/>
              <a:t> </a:t>
            </a:r>
            <a:r>
              <a:rPr lang="en-IN" dirty="0"/>
              <a:t>A </a:t>
            </a:r>
            <a:r>
              <a:rPr lang="en-IN" sz="2000" b="0" dirty="0" smtClean="0"/>
              <a:t>(2 </a:t>
            </a:r>
            <a:r>
              <a:rPr lang="en-IN" sz="2000" b="0" dirty="0"/>
              <a:t>of </a:t>
            </a:r>
            <a:r>
              <a:rPr lang="en-IN" sz="2000" b="0" dirty="0" smtClean="0"/>
              <a:t>2)</a:t>
            </a:r>
            <a:endParaRPr lang="en-IN" sz="2000" b="0" dirty="0"/>
          </a:p>
        </p:txBody>
      </p:sp>
      <p:pic>
        <p:nvPicPr>
          <p:cNvPr id="2" name="Picture 1" descr="A table has 3 rows, nodes, and 9 columns. From left to right the columns are, C, E, C, S, E, C, E, S, S. Boxes are plotted as follows. Row 1, node 1. All boxes are labeled 1. Column 1, C. Column 3, C. Column 6, C. Column 8, S. Row 2, node 2. All boxes, 2. Column 1, C. Column 3, C. Column 4, S. Row 3, node 3. All boxes, 3. Column 1, C. Column 6, C. Column 9, S."/>
          <p:cNvPicPr>
            <a:picLocks noChangeAspect="1"/>
          </p:cNvPicPr>
          <p:nvPr/>
        </p:nvPicPr>
        <p:blipFill>
          <a:blip r:embed="rId1"/>
          <a:stretch>
            <a:fillRect/>
          </a:stretch>
        </p:blipFill>
        <p:spPr>
          <a:xfrm>
            <a:off x="2134397" y="1797765"/>
            <a:ext cx="4906203" cy="1648524"/>
          </a:xfrm>
          <a:prstGeom prst="rect">
            <a:avLst/>
          </a:prstGeom>
        </p:spPr>
      </p:pic>
      <p:sp>
        <p:nvSpPr>
          <p:cNvPr id="5" name="Text Placeholder 4"/>
          <p:cNvSpPr>
            <a:spLocks noGrp="1"/>
          </p:cNvSpPr>
          <p:nvPr>
            <p:ph type="body" idx="1"/>
          </p:nvPr>
        </p:nvSpPr>
        <p:spPr>
          <a:xfrm>
            <a:off x="457200" y="3642102"/>
            <a:ext cx="3448373" cy="2639044"/>
          </a:xfrm>
        </p:spPr>
        <p:txBody>
          <a:bodyPr/>
          <a:lstStyle/>
          <a:p>
            <a:pPr marL="0" indent="0">
              <a:buNone/>
              <a:defRPr/>
            </a:pPr>
            <a:r>
              <a:rPr lang="en-US" sz="1800" b="1" dirty="0">
                <a:solidFill>
                  <a:schemeClr val="tx1"/>
                </a:solidFill>
                <a:latin typeface="+mn-lt"/>
              </a:rPr>
              <a:t>Pros:</a:t>
            </a:r>
            <a:endParaRPr lang="en-US" sz="1800" b="1" dirty="0">
              <a:solidFill>
                <a:schemeClr val="tx1"/>
              </a:solidFill>
              <a:latin typeface="+mn-lt"/>
            </a:endParaRPr>
          </a:p>
          <a:p>
            <a:pPr>
              <a:spcBef>
                <a:spcPts val="1000"/>
              </a:spcBef>
              <a:defRPr/>
            </a:pPr>
            <a:r>
              <a:rPr lang="en-US" sz="1800" dirty="0">
                <a:latin typeface="+mn-lt"/>
              </a:rPr>
              <a:t>single active node can continuously transmit at full rate of channel</a:t>
            </a:r>
            <a:endParaRPr lang="en-US" sz="1800" dirty="0">
              <a:latin typeface="+mn-lt"/>
            </a:endParaRPr>
          </a:p>
          <a:p>
            <a:pPr>
              <a:spcBef>
                <a:spcPts val="1000"/>
              </a:spcBef>
              <a:defRPr/>
            </a:pPr>
            <a:r>
              <a:rPr lang="en-US" sz="1800" dirty="0">
                <a:latin typeface="+mn-lt"/>
              </a:rPr>
              <a:t>highly decentralized: only slots in nodes need to be in sync</a:t>
            </a:r>
            <a:endParaRPr lang="en-US" sz="1800" dirty="0">
              <a:latin typeface="+mn-lt"/>
            </a:endParaRPr>
          </a:p>
          <a:p>
            <a:pPr>
              <a:spcBef>
                <a:spcPts val="1000"/>
              </a:spcBef>
              <a:defRPr/>
            </a:pPr>
            <a:r>
              <a:rPr lang="en-US" sz="1800" dirty="0" smtClean="0">
                <a:latin typeface="+mn-lt"/>
              </a:rPr>
              <a:t>simple</a:t>
            </a:r>
            <a:endParaRPr lang="en-US" sz="1800" dirty="0">
              <a:latin typeface="+mn-lt"/>
            </a:endParaRPr>
          </a:p>
        </p:txBody>
      </p:sp>
      <p:sp>
        <p:nvSpPr>
          <p:cNvPr id="3" name="Text Placeholder 2"/>
          <p:cNvSpPr>
            <a:spLocks noGrp="1"/>
          </p:cNvSpPr>
          <p:nvPr>
            <p:ph type="body" idx="2"/>
          </p:nvPr>
        </p:nvSpPr>
        <p:spPr>
          <a:xfrm>
            <a:off x="4572001" y="3678265"/>
            <a:ext cx="4114800" cy="2602881"/>
          </a:xfrm>
        </p:spPr>
        <p:txBody>
          <a:bodyPr/>
          <a:lstStyle/>
          <a:p>
            <a:pPr>
              <a:buFont typeface="Wingdings" panose="05000000000000000000" charset="0"/>
              <a:buNone/>
              <a:defRPr/>
            </a:pPr>
            <a:r>
              <a:rPr lang="en-US" sz="1800" b="1" dirty="0">
                <a:solidFill>
                  <a:schemeClr val="tx1"/>
                </a:solidFill>
                <a:latin typeface="+mn-lt"/>
              </a:rPr>
              <a:t>Cons:</a:t>
            </a:r>
            <a:endParaRPr lang="en-US" sz="1800" b="1" dirty="0">
              <a:solidFill>
                <a:schemeClr val="tx1"/>
              </a:solidFill>
              <a:latin typeface="+mn-lt"/>
            </a:endParaRPr>
          </a:p>
          <a:p>
            <a:pPr>
              <a:spcBef>
                <a:spcPts val="1000"/>
              </a:spcBef>
              <a:defRPr/>
            </a:pPr>
            <a:r>
              <a:rPr lang="en-US" sz="1800" dirty="0">
                <a:latin typeface="+mn-lt"/>
              </a:rPr>
              <a:t>collisions, wasting slots</a:t>
            </a:r>
            <a:endParaRPr lang="en-US" sz="1800" dirty="0">
              <a:latin typeface="+mn-lt"/>
            </a:endParaRPr>
          </a:p>
          <a:p>
            <a:pPr>
              <a:spcBef>
                <a:spcPts val="1000"/>
              </a:spcBef>
              <a:defRPr/>
            </a:pPr>
            <a:r>
              <a:rPr lang="en-US" sz="1800" dirty="0">
                <a:latin typeface="+mn-lt"/>
              </a:rPr>
              <a:t>idle slots</a:t>
            </a:r>
            <a:endParaRPr lang="en-US" sz="1800" dirty="0">
              <a:latin typeface="+mn-lt"/>
            </a:endParaRPr>
          </a:p>
          <a:p>
            <a:pPr>
              <a:spcBef>
                <a:spcPts val="1000"/>
              </a:spcBef>
              <a:defRPr/>
            </a:pPr>
            <a:r>
              <a:rPr lang="en-US" sz="1800" dirty="0">
                <a:latin typeface="+mn-lt"/>
              </a:rPr>
              <a:t>nodes may be able to detect collision in less than time to transmit packet</a:t>
            </a:r>
            <a:endParaRPr lang="en-US" sz="1800" dirty="0">
              <a:latin typeface="+mn-lt"/>
            </a:endParaRPr>
          </a:p>
          <a:p>
            <a:pPr>
              <a:spcBef>
                <a:spcPts val="1000"/>
              </a:spcBef>
              <a:defRPr/>
            </a:pPr>
            <a:r>
              <a:rPr lang="en-US" sz="1800" dirty="0">
                <a:latin typeface="+mn-lt"/>
              </a:rPr>
              <a:t>clock </a:t>
            </a:r>
            <a:r>
              <a:rPr lang="en-US" sz="1800" dirty="0" smtClean="0">
                <a:latin typeface="+mn-lt"/>
              </a:rPr>
              <a:t>synchronization</a:t>
            </a:r>
            <a:endParaRPr lang="en-US" sz="1800" dirty="0">
              <a:latin typeface="+mn-lt"/>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Slotted </a:t>
            </a:r>
            <a:r>
              <a:rPr lang="en-IN" dirty="0" smtClean="0"/>
              <a:t>A</a:t>
            </a:r>
            <a:r>
              <a:rPr lang="en-IN" sz="100" dirty="0" smtClean="0"/>
              <a:t> </a:t>
            </a:r>
            <a:r>
              <a:rPr lang="en-IN" dirty="0" smtClean="0"/>
              <a:t>L</a:t>
            </a:r>
            <a:r>
              <a:rPr lang="en-IN" sz="100" dirty="0" smtClean="0"/>
              <a:t> </a:t>
            </a:r>
            <a:r>
              <a:rPr lang="en-IN" dirty="0" smtClean="0"/>
              <a:t>O</a:t>
            </a:r>
            <a:r>
              <a:rPr lang="en-IN" sz="100" dirty="0" smtClean="0"/>
              <a:t> </a:t>
            </a:r>
            <a:r>
              <a:rPr lang="en-IN" dirty="0" smtClean="0"/>
              <a:t>H</a:t>
            </a:r>
            <a:r>
              <a:rPr lang="en-IN" sz="100" dirty="0" smtClean="0"/>
              <a:t> </a:t>
            </a:r>
            <a:r>
              <a:rPr lang="en-IN" dirty="0" smtClean="0"/>
              <a:t>A</a:t>
            </a:r>
            <a:r>
              <a:rPr lang="en-IN" dirty="0"/>
              <a:t>: </a:t>
            </a:r>
            <a:r>
              <a:rPr lang="en-IN" dirty="0" smtClean="0"/>
              <a:t>Efficiency </a:t>
            </a:r>
            <a:r>
              <a:rPr lang="en-IN" sz="2000" b="0" dirty="0" smtClean="0"/>
              <a:t>(1 of 2)</a:t>
            </a:r>
            <a:endParaRPr lang="en-IN" sz="2000" b="0" dirty="0"/>
          </a:p>
        </p:txBody>
      </p:sp>
      <p:sp>
        <p:nvSpPr>
          <p:cNvPr id="3" name="Content Placeholder 2"/>
          <p:cNvSpPr>
            <a:spLocks noGrp="1"/>
          </p:cNvSpPr>
          <p:nvPr>
            <p:ph idx="1"/>
          </p:nvPr>
        </p:nvSpPr>
        <p:spPr>
          <a:xfrm>
            <a:off x="457200" y="1600199"/>
            <a:ext cx="8229600" cy="876301"/>
          </a:xfrm>
        </p:spPr>
        <p:txBody>
          <a:bodyPr/>
          <a:lstStyle/>
          <a:p>
            <a:pPr marL="0" indent="0">
              <a:buNone/>
            </a:pPr>
            <a:r>
              <a:rPr lang="en-US" sz="2400" b="1" dirty="0" smtClean="0">
                <a:solidFill>
                  <a:schemeClr val="tx1"/>
                </a:solidFill>
                <a:latin typeface="+mn-lt"/>
              </a:rPr>
              <a:t>efficiency:</a:t>
            </a:r>
            <a:r>
              <a:rPr lang="en-US" sz="2400" dirty="0" smtClean="0">
                <a:latin typeface="+mn-lt"/>
              </a:rPr>
              <a:t> long-run fraction of successful slots</a:t>
            </a:r>
            <a:br>
              <a:rPr lang="en-US" sz="2400" dirty="0" smtClean="0">
                <a:latin typeface="+mn-lt"/>
              </a:rPr>
            </a:br>
            <a:r>
              <a:rPr lang="en-US" sz="2400" dirty="0" smtClean="0">
                <a:latin typeface="+mn-lt"/>
              </a:rPr>
              <a:t>(many nodes, all with many frames to send)</a:t>
            </a:r>
            <a:endParaRPr lang="en-US" sz="2400" dirty="0">
              <a:latin typeface="+mn-lt"/>
            </a:endParaRPr>
          </a:p>
        </p:txBody>
      </p:sp>
      <p:sp>
        <p:nvSpPr>
          <p:cNvPr id="6" name="Content Placeholder 5"/>
          <p:cNvSpPr>
            <a:spLocks noGrp="1"/>
          </p:cNvSpPr>
          <p:nvPr>
            <p:ph idx="13"/>
          </p:nvPr>
        </p:nvSpPr>
        <p:spPr>
          <a:xfrm>
            <a:off x="473720" y="2449595"/>
            <a:ext cx="8229600" cy="1371600"/>
          </a:xfrm>
        </p:spPr>
        <p:txBody>
          <a:bodyPr/>
          <a:lstStyle/>
          <a:p>
            <a:pPr indent="-255905">
              <a:defRPr/>
            </a:pPr>
            <a:r>
              <a:rPr lang="en-US" sz="2400" b="1" dirty="0">
                <a:latin typeface="+mn-lt"/>
              </a:rPr>
              <a:t>suppose:</a:t>
            </a:r>
            <a:r>
              <a:rPr lang="en-US" sz="2400" dirty="0">
                <a:latin typeface="+mn-lt"/>
              </a:rPr>
              <a:t> </a:t>
            </a:r>
            <a:r>
              <a:rPr lang="en-US" sz="2400" b="1" i="1" dirty="0">
                <a:latin typeface="+mn-lt"/>
              </a:rPr>
              <a:t>N</a:t>
            </a:r>
            <a:r>
              <a:rPr lang="en-US" sz="2400" dirty="0">
                <a:latin typeface="+mn-lt"/>
              </a:rPr>
              <a:t> nodes with many frames to send, each transmits in slot with </a:t>
            </a:r>
            <a:r>
              <a:rPr lang="en-US" sz="2400" dirty="0" smtClean="0">
                <a:latin typeface="+mn-lt"/>
              </a:rPr>
              <a:t>probability </a:t>
            </a:r>
            <a:r>
              <a:rPr lang="en-US" sz="2400" b="1" i="1" dirty="0">
                <a:latin typeface="+mn-lt"/>
              </a:rPr>
              <a:t>p</a:t>
            </a:r>
            <a:endParaRPr lang="en-US" sz="2400" b="1" i="1" dirty="0">
              <a:latin typeface="+mn-lt"/>
            </a:endParaRPr>
          </a:p>
          <a:p>
            <a:pPr indent="-255905">
              <a:defRPr/>
            </a:pPr>
            <a:r>
              <a:rPr lang="en-US" sz="2400" dirty="0">
                <a:latin typeface="+mn-lt"/>
              </a:rPr>
              <a:t>prob that given node has success in a </a:t>
            </a:r>
            <a:r>
              <a:rPr lang="en-US" sz="2400" dirty="0" smtClean="0">
                <a:latin typeface="+mn-lt"/>
              </a:rPr>
              <a:t>slot</a:t>
            </a:r>
            <a:endParaRPr lang="en-US" sz="2400" b="1" i="1" baseline="30000" dirty="0">
              <a:latin typeface="+mn-lt"/>
            </a:endParaRPr>
          </a:p>
        </p:txBody>
      </p:sp>
      <p:graphicFrame>
        <p:nvGraphicFramePr>
          <p:cNvPr id="27" name="Object 26" descr="= p left parenthesis 1 minus p right parenthesis to the power of N minus 1."/>
          <p:cNvGraphicFramePr>
            <a:graphicFrameLocks noChangeAspect="1"/>
          </p:cNvGraphicFramePr>
          <p:nvPr/>
        </p:nvGraphicFramePr>
        <p:xfrm>
          <a:off x="6526316" y="3445217"/>
          <a:ext cx="1577094" cy="435879"/>
        </p:xfrm>
        <a:graphic>
          <a:graphicData uri="http://schemas.openxmlformats.org/presentationml/2006/ole">
            <mc:AlternateContent xmlns:mc="http://schemas.openxmlformats.org/markup-compatibility/2006">
              <mc:Choice xmlns:v="urn:schemas-microsoft-com:vml" Requires="v">
                <p:oleObj spid="_x0000_s5045" name="Equation" r:id="rId1" imgW="19812000" imgH="5486400" progId="Equation.DSMT4">
                  <p:embed/>
                </p:oleObj>
              </mc:Choice>
              <mc:Fallback>
                <p:oleObj name="Equation" r:id="rId1" imgW="19812000" imgH="5486400" progId="Equation.DSMT4">
                  <p:embed/>
                  <p:pic>
                    <p:nvPicPr>
                      <p:cNvPr id="0" name="图片 5044"/>
                      <p:cNvPicPr/>
                      <p:nvPr/>
                    </p:nvPicPr>
                    <p:blipFill>
                      <a:blip r:embed="rId2"/>
                      <a:stretch>
                        <a:fillRect/>
                      </a:stretch>
                    </p:blipFill>
                    <p:spPr>
                      <a:xfrm>
                        <a:off x="6526316" y="3445217"/>
                        <a:ext cx="1577094" cy="435879"/>
                      </a:xfrm>
                      <a:prstGeom prst="rect">
                        <a:avLst/>
                      </a:prstGeom>
                    </p:spPr>
                  </p:pic>
                </p:oleObj>
              </mc:Fallback>
            </mc:AlternateContent>
          </a:graphicData>
        </a:graphic>
      </p:graphicFrame>
      <p:sp>
        <p:nvSpPr>
          <p:cNvPr id="11" name="Content Placeholder 10"/>
          <p:cNvSpPr>
            <a:spLocks noGrp="1"/>
          </p:cNvSpPr>
          <p:nvPr>
            <p:ph idx="14"/>
          </p:nvPr>
        </p:nvSpPr>
        <p:spPr>
          <a:xfrm>
            <a:off x="473720" y="4018841"/>
            <a:ext cx="5043021" cy="548548"/>
          </a:xfrm>
        </p:spPr>
        <p:txBody>
          <a:bodyPr/>
          <a:lstStyle/>
          <a:p>
            <a:pPr indent="-255905"/>
            <a:r>
              <a:rPr lang="en-US" sz="2400" dirty="0">
                <a:latin typeface="+mn-lt"/>
              </a:rPr>
              <a:t>prob that </a:t>
            </a:r>
            <a:r>
              <a:rPr lang="en-US" sz="2400" b="1" dirty="0">
                <a:latin typeface="+mn-lt"/>
              </a:rPr>
              <a:t>any</a:t>
            </a:r>
            <a:r>
              <a:rPr lang="en-US" sz="2400" dirty="0">
                <a:latin typeface="+mn-lt"/>
              </a:rPr>
              <a:t> node has a </a:t>
            </a:r>
            <a:r>
              <a:rPr lang="en-US" sz="2400" dirty="0" smtClean="0">
                <a:latin typeface="+mn-lt"/>
              </a:rPr>
              <a:t>success</a:t>
            </a:r>
            <a:endParaRPr lang="en-IN" sz="2400" dirty="0">
              <a:latin typeface="+mn-lt"/>
            </a:endParaRPr>
          </a:p>
        </p:txBody>
      </p:sp>
      <p:graphicFrame>
        <p:nvGraphicFramePr>
          <p:cNvPr id="28" name="Object 27" descr="= N p left parenthesis 1 minus p right parenthesis to the power of N minus 1."/>
          <p:cNvGraphicFramePr>
            <a:graphicFrameLocks noChangeAspect="1"/>
          </p:cNvGraphicFramePr>
          <p:nvPr/>
        </p:nvGraphicFramePr>
        <p:xfrm>
          <a:off x="5500451" y="4095442"/>
          <a:ext cx="1653465" cy="413367"/>
        </p:xfrm>
        <a:graphic>
          <a:graphicData uri="http://schemas.openxmlformats.org/presentationml/2006/ole">
            <mc:AlternateContent xmlns:mc="http://schemas.openxmlformats.org/markup-compatibility/2006">
              <mc:Choice xmlns:v="urn:schemas-microsoft-com:vml" Requires="v">
                <p:oleObj spid="_x0000_s5046" name="Equation" r:id="rId3" imgW="21945600" imgH="5486400" progId="Equation.DSMT4">
                  <p:embed/>
                </p:oleObj>
              </mc:Choice>
              <mc:Fallback>
                <p:oleObj name="Equation" r:id="rId3" imgW="21945600" imgH="5486400" progId="Equation.DSMT4">
                  <p:embed/>
                  <p:pic>
                    <p:nvPicPr>
                      <p:cNvPr id="0" name="图片 5045"/>
                      <p:cNvPicPr/>
                      <p:nvPr/>
                    </p:nvPicPr>
                    <p:blipFill>
                      <a:blip r:embed="rId4"/>
                      <a:stretch>
                        <a:fillRect/>
                      </a:stretch>
                    </p:blipFill>
                    <p:spPr>
                      <a:xfrm>
                        <a:off x="5500451" y="4095442"/>
                        <a:ext cx="1653465" cy="413367"/>
                      </a:xfrm>
                      <a:prstGeom prst="rect">
                        <a:avLst/>
                      </a:prstGeom>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IN" dirty="0"/>
              <a:t>Slotted </a:t>
            </a:r>
            <a:r>
              <a:rPr lang="en-IN" dirty="0" smtClean="0"/>
              <a:t>A</a:t>
            </a:r>
            <a:r>
              <a:rPr lang="en-IN" sz="100" dirty="0" smtClean="0"/>
              <a:t> </a:t>
            </a:r>
            <a:r>
              <a:rPr lang="en-IN" dirty="0" smtClean="0"/>
              <a:t>L</a:t>
            </a:r>
            <a:r>
              <a:rPr lang="en-IN" sz="100" dirty="0" smtClean="0"/>
              <a:t> </a:t>
            </a:r>
            <a:r>
              <a:rPr lang="en-IN" dirty="0" smtClean="0"/>
              <a:t>O</a:t>
            </a:r>
            <a:r>
              <a:rPr lang="en-IN" sz="100" dirty="0" smtClean="0"/>
              <a:t> </a:t>
            </a:r>
            <a:r>
              <a:rPr lang="en-IN" dirty="0" smtClean="0"/>
              <a:t>H</a:t>
            </a:r>
            <a:r>
              <a:rPr lang="en-IN" sz="100" dirty="0" smtClean="0"/>
              <a:t> </a:t>
            </a:r>
            <a:r>
              <a:rPr lang="en-IN" dirty="0" smtClean="0"/>
              <a:t>A</a:t>
            </a:r>
            <a:r>
              <a:rPr lang="en-IN" dirty="0"/>
              <a:t>: </a:t>
            </a:r>
            <a:r>
              <a:rPr lang="en-IN" dirty="0" smtClean="0"/>
              <a:t>Efficiency </a:t>
            </a:r>
            <a:r>
              <a:rPr lang="en-IN" sz="2000" b="0" dirty="0" smtClean="0"/>
              <a:t>(2 of 2)</a:t>
            </a:r>
            <a:endParaRPr lang="en-IN" sz="2000" b="0" dirty="0"/>
          </a:p>
        </p:txBody>
      </p:sp>
      <p:sp>
        <p:nvSpPr>
          <p:cNvPr id="7" name="Content Placeholder 6"/>
          <p:cNvSpPr>
            <a:spLocks noGrp="1"/>
          </p:cNvSpPr>
          <p:nvPr>
            <p:ph idx="1"/>
          </p:nvPr>
        </p:nvSpPr>
        <p:spPr>
          <a:xfrm>
            <a:off x="457199" y="1593497"/>
            <a:ext cx="3218883" cy="471635"/>
          </a:xfrm>
        </p:spPr>
        <p:txBody>
          <a:bodyPr/>
          <a:lstStyle/>
          <a:p>
            <a:pPr indent="-255905"/>
            <a:r>
              <a:rPr lang="en-US" sz="2400" dirty="0">
                <a:latin typeface="+mn-lt"/>
              </a:rPr>
              <a:t>max efficiency: </a:t>
            </a:r>
            <a:r>
              <a:rPr lang="en-US" sz="2400" dirty="0" smtClean="0">
                <a:latin typeface="+mn-lt"/>
              </a:rPr>
              <a:t>find</a:t>
            </a:r>
            <a:endParaRPr lang="en-IN" sz="2400" dirty="0">
              <a:latin typeface="+mn-lt"/>
            </a:endParaRPr>
          </a:p>
        </p:txBody>
      </p:sp>
      <p:graphicFrame>
        <p:nvGraphicFramePr>
          <p:cNvPr id="12" name="Object 11" descr="P asterisk."/>
          <p:cNvGraphicFramePr>
            <a:graphicFrameLocks noChangeAspect="1"/>
          </p:cNvGraphicFramePr>
          <p:nvPr/>
        </p:nvGraphicFramePr>
        <p:xfrm>
          <a:off x="3435204" y="1655979"/>
          <a:ext cx="481755" cy="429345"/>
        </p:xfrm>
        <a:graphic>
          <a:graphicData uri="http://schemas.openxmlformats.org/presentationml/2006/ole">
            <mc:AlternateContent xmlns:mc="http://schemas.openxmlformats.org/markup-compatibility/2006">
              <mc:Choice xmlns:v="urn:schemas-microsoft-com:vml" Requires="v">
                <p:oleObj spid="_x0000_s8022" name="Equation" r:id="rId1" imgW="5486400" imgH="4876800" progId="Equation.DSMT4">
                  <p:embed/>
                </p:oleObj>
              </mc:Choice>
              <mc:Fallback>
                <p:oleObj name="Equation" r:id="rId1" imgW="5486400" imgH="4876800" progId="Equation.DSMT4">
                  <p:embed/>
                  <p:pic>
                    <p:nvPicPr>
                      <p:cNvPr id="0" name="图片 8021"/>
                      <p:cNvPicPr/>
                      <p:nvPr/>
                    </p:nvPicPr>
                    <p:blipFill>
                      <a:blip r:embed="rId2"/>
                      <a:stretch>
                        <a:fillRect/>
                      </a:stretch>
                    </p:blipFill>
                    <p:spPr>
                      <a:xfrm>
                        <a:off x="3435204" y="1655979"/>
                        <a:ext cx="481755" cy="429345"/>
                      </a:xfrm>
                      <a:prstGeom prst="rect">
                        <a:avLst/>
                      </a:prstGeom>
                    </p:spPr>
                  </p:pic>
                </p:oleObj>
              </mc:Fallback>
            </mc:AlternateContent>
          </a:graphicData>
        </a:graphic>
      </p:graphicFrame>
      <p:sp>
        <p:nvSpPr>
          <p:cNvPr id="15" name="Content Placeholder 14"/>
          <p:cNvSpPr>
            <a:spLocks noGrp="1"/>
          </p:cNvSpPr>
          <p:nvPr>
            <p:ph idx="13"/>
          </p:nvPr>
        </p:nvSpPr>
        <p:spPr>
          <a:xfrm>
            <a:off x="3909124" y="1593498"/>
            <a:ext cx="2383187" cy="471634"/>
          </a:xfrm>
        </p:spPr>
        <p:txBody>
          <a:bodyPr/>
          <a:lstStyle/>
          <a:p>
            <a:pPr marL="0" indent="0">
              <a:spcBef>
                <a:spcPts val="0"/>
              </a:spcBef>
              <a:buNone/>
            </a:pPr>
            <a:r>
              <a:rPr lang="en-US" sz="2400" dirty="0">
                <a:latin typeface="+mn-lt"/>
              </a:rPr>
              <a:t>that maximizes</a:t>
            </a:r>
            <a:endParaRPr lang="en-IN" sz="2400" dirty="0">
              <a:latin typeface="+mn-lt"/>
            </a:endParaRPr>
          </a:p>
        </p:txBody>
      </p:sp>
      <p:graphicFrame>
        <p:nvGraphicFramePr>
          <p:cNvPr id="24" name="Object 23" descr="N p left parenthesis 1 minus p right parenthesis to the power of N minus 1."/>
          <p:cNvGraphicFramePr>
            <a:graphicFrameLocks noChangeAspect="1"/>
          </p:cNvGraphicFramePr>
          <p:nvPr/>
        </p:nvGraphicFramePr>
        <p:xfrm>
          <a:off x="6117028" y="1690540"/>
          <a:ext cx="1484924" cy="412804"/>
        </p:xfrm>
        <a:graphic>
          <a:graphicData uri="http://schemas.openxmlformats.org/presentationml/2006/ole">
            <mc:AlternateContent xmlns:mc="http://schemas.openxmlformats.org/markup-compatibility/2006">
              <mc:Choice xmlns:v="urn:schemas-microsoft-com:vml" Requires="v">
                <p:oleObj spid="_x0000_s8023" name="Equation" r:id="rId3" imgW="19812000" imgH="5486400" progId="Equation.DSMT4">
                  <p:embed/>
                </p:oleObj>
              </mc:Choice>
              <mc:Fallback>
                <p:oleObj name="Equation" r:id="rId3" imgW="19812000" imgH="5486400" progId="Equation.DSMT4">
                  <p:embed/>
                  <p:pic>
                    <p:nvPicPr>
                      <p:cNvPr id="0" name="图片 8022"/>
                      <p:cNvPicPr/>
                      <p:nvPr/>
                    </p:nvPicPr>
                    <p:blipFill>
                      <a:blip r:embed="rId4"/>
                      <a:stretch>
                        <a:fillRect/>
                      </a:stretch>
                    </p:blipFill>
                    <p:spPr>
                      <a:xfrm>
                        <a:off x="6117028" y="1690540"/>
                        <a:ext cx="1484924" cy="412804"/>
                      </a:xfrm>
                      <a:prstGeom prst="rect">
                        <a:avLst/>
                      </a:prstGeom>
                    </p:spPr>
                  </p:pic>
                </p:oleObj>
              </mc:Fallback>
            </mc:AlternateContent>
          </a:graphicData>
        </a:graphic>
      </p:graphicFrame>
      <p:sp>
        <p:nvSpPr>
          <p:cNvPr id="28" name="Content Placeholder 27"/>
          <p:cNvSpPr>
            <a:spLocks noGrp="1"/>
          </p:cNvSpPr>
          <p:nvPr>
            <p:ph sz="quarter" idx="14"/>
          </p:nvPr>
        </p:nvSpPr>
        <p:spPr>
          <a:xfrm>
            <a:off x="457200" y="2313977"/>
            <a:ext cx="4384427" cy="485720"/>
          </a:xfrm>
        </p:spPr>
        <p:txBody>
          <a:bodyPr/>
          <a:lstStyle/>
          <a:p>
            <a:pPr indent="-255905"/>
            <a:r>
              <a:rPr lang="en-US" sz="2400" dirty="0">
                <a:latin typeface="+mn-lt"/>
              </a:rPr>
              <a:t>for many nodes, take limit </a:t>
            </a:r>
            <a:r>
              <a:rPr lang="en-US" sz="2400" dirty="0" smtClean="0">
                <a:latin typeface="+mn-lt"/>
              </a:rPr>
              <a:t>of</a:t>
            </a:r>
            <a:endParaRPr lang="en-IN" sz="2400" dirty="0">
              <a:latin typeface="+mn-lt"/>
            </a:endParaRPr>
          </a:p>
        </p:txBody>
      </p:sp>
      <p:graphicFrame>
        <p:nvGraphicFramePr>
          <p:cNvPr id="30" name="Object 29" descr="N p asterisk left parenthesis 1 minus p asterisk right parenthesis to the power of N minus 1."/>
          <p:cNvGraphicFramePr>
            <a:graphicFrameLocks noChangeAspect="1"/>
          </p:cNvGraphicFramePr>
          <p:nvPr/>
        </p:nvGraphicFramePr>
        <p:xfrm>
          <a:off x="4719792" y="2407199"/>
          <a:ext cx="1797806" cy="425903"/>
        </p:xfrm>
        <a:graphic>
          <a:graphicData uri="http://schemas.openxmlformats.org/presentationml/2006/ole">
            <mc:AlternateContent xmlns:mc="http://schemas.openxmlformats.org/markup-compatibility/2006">
              <mc:Choice xmlns:v="urn:schemas-microsoft-com:vml" Requires="v">
                <p:oleObj spid="_x0000_s8024" name="Equation" r:id="rId5" imgW="23164800" imgH="5486400" progId="Equation.DSMT4">
                  <p:embed/>
                </p:oleObj>
              </mc:Choice>
              <mc:Fallback>
                <p:oleObj name="Equation" r:id="rId5" imgW="23164800" imgH="5486400" progId="Equation.DSMT4">
                  <p:embed/>
                  <p:pic>
                    <p:nvPicPr>
                      <p:cNvPr id="0" name="图片 8023"/>
                      <p:cNvPicPr/>
                      <p:nvPr/>
                    </p:nvPicPr>
                    <p:blipFill>
                      <a:blip r:embed="rId6"/>
                      <a:stretch>
                        <a:fillRect/>
                      </a:stretch>
                    </p:blipFill>
                    <p:spPr>
                      <a:xfrm>
                        <a:off x="4719792" y="2407199"/>
                        <a:ext cx="1797806" cy="425903"/>
                      </a:xfrm>
                      <a:prstGeom prst="rect">
                        <a:avLst/>
                      </a:prstGeom>
                    </p:spPr>
                  </p:pic>
                </p:oleObj>
              </mc:Fallback>
            </mc:AlternateContent>
          </a:graphicData>
        </a:graphic>
      </p:graphicFrame>
      <p:sp>
        <p:nvSpPr>
          <p:cNvPr id="31" name="Content Placeholder 30"/>
          <p:cNvSpPr>
            <a:spLocks noGrp="1"/>
          </p:cNvSpPr>
          <p:nvPr>
            <p:ph sz="quarter" idx="15"/>
          </p:nvPr>
        </p:nvSpPr>
        <p:spPr>
          <a:xfrm>
            <a:off x="457200" y="2946937"/>
            <a:ext cx="4262592" cy="457199"/>
          </a:xfrm>
        </p:spPr>
        <p:txBody>
          <a:bodyPr/>
          <a:lstStyle/>
          <a:p>
            <a:pPr indent="-255905"/>
            <a:r>
              <a:rPr lang="en-US" sz="2400" dirty="0">
                <a:latin typeface="+mn-lt"/>
              </a:rPr>
              <a:t>as </a:t>
            </a:r>
            <a:r>
              <a:rPr lang="en-US" sz="2400" i="1" dirty="0">
                <a:latin typeface="+mn-lt"/>
              </a:rPr>
              <a:t>N</a:t>
            </a:r>
            <a:r>
              <a:rPr lang="en-US" sz="2400" dirty="0">
                <a:latin typeface="+mn-lt"/>
              </a:rPr>
              <a:t> goes to infinity, gives:</a:t>
            </a:r>
            <a:endParaRPr lang="en-IN" sz="2400" dirty="0">
              <a:latin typeface="+mn-lt"/>
            </a:endParaRPr>
          </a:p>
        </p:txBody>
      </p:sp>
      <p:graphicFrame>
        <p:nvGraphicFramePr>
          <p:cNvPr id="38" name="Object 37" descr="Equals start fraction 1 over e end fraction = 0.37."/>
          <p:cNvGraphicFramePr>
            <a:graphicFrameLocks noChangeAspect="1"/>
          </p:cNvGraphicFramePr>
          <p:nvPr/>
        </p:nvGraphicFramePr>
        <p:xfrm>
          <a:off x="4484688" y="2897188"/>
          <a:ext cx="1235075" cy="752475"/>
        </p:xfrm>
        <a:graphic>
          <a:graphicData uri="http://schemas.openxmlformats.org/presentationml/2006/ole">
            <mc:AlternateContent xmlns:mc="http://schemas.openxmlformats.org/markup-compatibility/2006">
              <mc:Choice xmlns:v="urn:schemas-microsoft-com:vml" Requires="v">
                <p:oleObj spid="_x0000_s8025" name="Equation" r:id="rId7" imgW="15544800" imgH="9448800" progId="Equation.DSMT4">
                  <p:embed/>
                </p:oleObj>
              </mc:Choice>
              <mc:Fallback>
                <p:oleObj name="Equation" r:id="rId7" imgW="15544800" imgH="9448800" progId="Equation.DSMT4">
                  <p:embed/>
                  <p:pic>
                    <p:nvPicPr>
                      <p:cNvPr id="0" name="图片 8024"/>
                      <p:cNvPicPr/>
                      <p:nvPr/>
                    </p:nvPicPr>
                    <p:blipFill>
                      <a:blip r:embed="rId8"/>
                      <a:stretch>
                        <a:fillRect/>
                      </a:stretch>
                    </p:blipFill>
                    <p:spPr>
                      <a:xfrm>
                        <a:off x="4484688" y="2897188"/>
                        <a:ext cx="1235075" cy="752475"/>
                      </a:xfrm>
                      <a:prstGeom prst="rect">
                        <a:avLst/>
                      </a:prstGeom>
                    </p:spPr>
                  </p:pic>
                </p:oleObj>
              </mc:Fallback>
            </mc:AlternateContent>
          </a:graphicData>
        </a:graphic>
      </p:graphicFrame>
      <p:sp>
        <p:nvSpPr>
          <p:cNvPr id="36" name="Content Placeholder 35"/>
          <p:cNvSpPr>
            <a:spLocks noGrp="1"/>
          </p:cNvSpPr>
          <p:nvPr>
            <p:ph sz="quarter" idx="17"/>
          </p:nvPr>
        </p:nvSpPr>
        <p:spPr>
          <a:xfrm>
            <a:off x="457199" y="3651927"/>
            <a:ext cx="3780357" cy="1186260"/>
          </a:xfrm>
        </p:spPr>
        <p:txBody>
          <a:bodyPr/>
          <a:lstStyle/>
          <a:p>
            <a:pPr marL="635" indent="0">
              <a:buNone/>
              <a:defRPr/>
            </a:pPr>
            <a:r>
              <a:rPr lang="en-US" sz="2200" b="1" dirty="0">
                <a:solidFill>
                  <a:schemeClr val="tx1"/>
                </a:solidFill>
                <a:latin typeface="+mn-lt"/>
              </a:rPr>
              <a:t>at best:</a:t>
            </a:r>
            <a:r>
              <a:rPr lang="en-US" sz="2200" dirty="0">
                <a:latin typeface="+mn-lt"/>
              </a:rPr>
              <a:t> </a:t>
            </a:r>
            <a:r>
              <a:rPr lang="en-US" sz="2200" dirty="0" smtClean="0">
                <a:latin typeface="+mn-lt"/>
              </a:rPr>
              <a:t>channel used </a:t>
            </a:r>
            <a:r>
              <a:rPr lang="en-US" sz="2200" dirty="0">
                <a:latin typeface="+mn-lt"/>
              </a:rPr>
              <a:t>for </a:t>
            </a:r>
            <a:r>
              <a:rPr lang="en-US" sz="2200" dirty="0" smtClean="0">
                <a:latin typeface="+mn-lt"/>
              </a:rPr>
              <a:t>useful transmissions </a:t>
            </a:r>
            <a:r>
              <a:rPr lang="en-US" sz="2200" dirty="0" smtClean="0">
                <a:solidFill>
                  <a:srgbClr val="FF0000"/>
                </a:solidFill>
                <a:latin typeface="+mn-lt"/>
              </a:rPr>
              <a:t>37% </a:t>
            </a:r>
            <a:r>
              <a:rPr lang="en-US" sz="2200" dirty="0" smtClean="0">
                <a:latin typeface="+mn-lt"/>
              </a:rPr>
              <a:t>of </a:t>
            </a:r>
            <a:r>
              <a:rPr lang="en-US" sz="2200" dirty="0">
                <a:latin typeface="+mn-lt"/>
              </a:rPr>
              <a:t>time</a:t>
            </a:r>
            <a:r>
              <a:rPr lang="en-US" sz="2200" dirty="0" smtClean="0">
                <a:latin typeface="+mn-lt"/>
              </a:rPr>
              <a:t>!</a:t>
            </a:r>
            <a:endParaRPr lang="en-US" sz="2200" dirty="0">
              <a:latin typeface="+mn-lt"/>
            </a:endParaRPr>
          </a:p>
        </p:txBody>
      </p:sp>
      <p:pic>
        <p:nvPicPr>
          <p:cNvPr id="39" name="Picture 38" descr="Exclamation point."/>
          <p:cNvPicPr>
            <a:picLocks noChangeAspect="1"/>
          </p:cNvPicPr>
          <p:nvPr/>
        </p:nvPicPr>
        <p:blipFill>
          <a:blip r:embed="rId9"/>
          <a:stretch>
            <a:fillRect/>
          </a:stretch>
        </p:blipFill>
        <p:spPr>
          <a:xfrm>
            <a:off x="4129336" y="3699412"/>
            <a:ext cx="710703" cy="104244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Pure (Unslotted) </a:t>
            </a:r>
            <a:r>
              <a:rPr lang="en-IN" dirty="0" smtClean="0"/>
              <a:t>A</a:t>
            </a:r>
            <a:r>
              <a:rPr lang="en-IN" sz="100" dirty="0" smtClean="0"/>
              <a:t> </a:t>
            </a:r>
            <a:r>
              <a:rPr lang="en-IN" dirty="0" smtClean="0"/>
              <a:t>L</a:t>
            </a:r>
            <a:r>
              <a:rPr lang="en-IN" sz="100" dirty="0" smtClean="0"/>
              <a:t> </a:t>
            </a:r>
            <a:r>
              <a:rPr lang="en-IN" dirty="0" smtClean="0"/>
              <a:t>O</a:t>
            </a:r>
            <a:r>
              <a:rPr lang="en-IN" sz="100" dirty="0" smtClean="0"/>
              <a:t> </a:t>
            </a:r>
            <a:r>
              <a:rPr lang="en-IN" dirty="0" smtClean="0"/>
              <a:t>H</a:t>
            </a:r>
            <a:r>
              <a:rPr lang="en-IN" sz="100" dirty="0" smtClean="0"/>
              <a:t> </a:t>
            </a:r>
            <a:r>
              <a:rPr lang="en-IN" dirty="0" smtClean="0"/>
              <a:t>A</a:t>
            </a:r>
            <a:endParaRPr lang="en-IN" dirty="0"/>
          </a:p>
        </p:txBody>
      </p:sp>
      <p:sp>
        <p:nvSpPr>
          <p:cNvPr id="3" name="Text Placeholder 2"/>
          <p:cNvSpPr>
            <a:spLocks noGrp="1"/>
          </p:cNvSpPr>
          <p:nvPr>
            <p:ph type="body" idx="1"/>
          </p:nvPr>
        </p:nvSpPr>
        <p:spPr>
          <a:xfrm>
            <a:off x="457200" y="1600201"/>
            <a:ext cx="8229600" cy="2382519"/>
          </a:xfrm>
        </p:spPr>
        <p:txBody>
          <a:bodyPr/>
          <a:lstStyle/>
          <a:p>
            <a:pPr>
              <a:defRPr/>
            </a:pPr>
            <a:r>
              <a:rPr lang="en-US" sz="2200" dirty="0"/>
              <a:t>unslotted Aloha: simpler, no synchronization</a:t>
            </a:r>
            <a:endParaRPr lang="en-US" sz="2200" dirty="0"/>
          </a:p>
          <a:p>
            <a:pPr>
              <a:defRPr/>
            </a:pPr>
            <a:r>
              <a:rPr lang="en-US" sz="2200" dirty="0"/>
              <a:t>when frame first arrives</a:t>
            </a:r>
            <a:endParaRPr lang="en-US" sz="2200" dirty="0"/>
          </a:p>
          <a:p>
            <a:pPr lvl="1">
              <a:defRPr/>
            </a:pPr>
            <a:r>
              <a:rPr lang="en-US" sz="2200" dirty="0" smtClean="0"/>
              <a:t>transmit immediately</a:t>
            </a:r>
            <a:endParaRPr lang="en-US" sz="2200" dirty="0"/>
          </a:p>
          <a:p>
            <a:pPr>
              <a:defRPr/>
            </a:pPr>
            <a:r>
              <a:rPr lang="en-US" sz="2200" dirty="0"/>
              <a:t>collision probability increases:</a:t>
            </a:r>
            <a:endParaRPr lang="en-US" sz="2200" dirty="0"/>
          </a:p>
          <a:p>
            <a:pPr lvl="1">
              <a:defRPr/>
            </a:pPr>
            <a:r>
              <a:rPr lang="en-US" sz="2200" dirty="0"/>
              <a:t>frame sent at t</a:t>
            </a:r>
            <a:r>
              <a:rPr lang="en-US" sz="2200" baseline="-25000" dirty="0"/>
              <a:t>0</a:t>
            </a:r>
            <a:r>
              <a:rPr lang="en-US" sz="2200" dirty="0"/>
              <a:t> collides with other frames sent in [t</a:t>
            </a:r>
            <a:r>
              <a:rPr lang="en-US" sz="2200" baseline="-25000" dirty="0"/>
              <a:t>0</a:t>
            </a:r>
            <a:r>
              <a:rPr lang="en-US" sz="2200" dirty="0"/>
              <a:t>-1,t</a:t>
            </a:r>
            <a:r>
              <a:rPr lang="en-US" sz="2200" baseline="-25000" dirty="0"/>
              <a:t>0</a:t>
            </a:r>
            <a:r>
              <a:rPr lang="en-US" sz="2200" dirty="0"/>
              <a:t>+1</a:t>
            </a:r>
            <a:r>
              <a:rPr lang="en-US" sz="2200" dirty="0" smtClean="0"/>
              <a:t>]</a:t>
            </a:r>
            <a:endParaRPr lang="en-US" sz="2200" dirty="0"/>
          </a:p>
        </p:txBody>
      </p:sp>
      <p:pic>
        <p:nvPicPr>
          <p:cNvPr id="4" name="Picture 3" descr="3 units are on a line, t sub 0 minus 1, t sub 0. t sub 0 + 1. From t sub 0 minus 1, sill overlap with start of i’s frame. From t sub 0 to t sub 0 + 1, will overlap with end of i's frame. 3 nodes are plotted. Node 1. Starts after 1 sub 0 minus 1. Part of the node passes t sub 0. Node 2, node i frame. t sub 0 to t sub - + 1. Node 3. Starts just before t sub 0 + 1."/>
          <p:cNvPicPr>
            <a:picLocks noChangeAspect="1"/>
          </p:cNvPicPr>
          <p:nvPr/>
        </p:nvPicPr>
        <p:blipFill>
          <a:blip r:embed="rId1"/>
          <a:stretch>
            <a:fillRect/>
          </a:stretch>
        </p:blipFill>
        <p:spPr>
          <a:xfrm>
            <a:off x="2047120" y="4270271"/>
            <a:ext cx="5049760" cy="2042433"/>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tabLst>
                <a:tab pos="3140075" algn="l"/>
              </a:tabLst>
            </a:pPr>
            <a:r>
              <a:rPr lang="en-IN" dirty="0"/>
              <a:t>Pure </a:t>
            </a:r>
            <a:r>
              <a:rPr lang="en-IN" dirty="0" smtClean="0"/>
              <a:t>A</a:t>
            </a:r>
            <a:r>
              <a:rPr lang="en-IN" sz="100" dirty="0" smtClean="0"/>
              <a:t> </a:t>
            </a:r>
            <a:r>
              <a:rPr lang="en-IN" dirty="0" smtClean="0"/>
              <a:t>L</a:t>
            </a:r>
            <a:r>
              <a:rPr lang="en-IN" sz="100" dirty="0" smtClean="0"/>
              <a:t> </a:t>
            </a:r>
            <a:r>
              <a:rPr lang="en-IN" dirty="0" smtClean="0"/>
              <a:t>O</a:t>
            </a:r>
            <a:r>
              <a:rPr lang="en-IN" sz="100" dirty="0" smtClean="0"/>
              <a:t> </a:t>
            </a:r>
            <a:r>
              <a:rPr lang="en-IN" dirty="0" smtClean="0"/>
              <a:t>H</a:t>
            </a:r>
            <a:r>
              <a:rPr lang="en-IN" sz="100" dirty="0" smtClean="0"/>
              <a:t> </a:t>
            </a:r>
            <a:r>
              <a:rPr lang="en-IN" dirty="0" smtClean="0"/>
              <a:t>A </a:t>
            </a:r>
            <a:r>
              <a:rPr lang="en-IN" dirty="0"/>
              <a:t>Efficiency</a:t>
            </a:r>
            <a:endParaRPr lang="en-IN" dirty="0"/>
          </a:p>
        </p:txBody>
      </p:sp>
      <p:sp>
        <p:nvSpPr>
          <p:cNvPr id="5" name="Text Placeholder 4"/>
          <p:cNvSpPr>
            <a:spLocks noGrp="1"/>
          </p:cNvSpPr>
          <p:nvPr>
            <p:ph idx="1"/>
          </p:nvPr>
        </p:nvSpPr>
        <p:spPr>
          <a:xfrm>
            <a:off x="457200" y="1600199"/>
            <a:ext cx="8229600" cy="1506331"/>
          </a:xfrm>
        </p:spPr>
        <p:txBody>
          <a:bodyPr/>
          <a:lstStyle/>
          <a:p>
            <a:pPr marL="0" indent="0">
              <a:buFont typeface="Wingdings" panose="05000000000000000000" charset="0"/>
              <a:buNone/>
              <a:defRPr/>
            </a:pPr>
            <a:r>
              <a:rPr lang="en-US" sz="2200" dirty="0">
                <a:latin typeface="+mn-lt"/>
              </a:rPr>
              <a:t>P(success by given node) = P(node transmits</a:t>
            </a:r>
            <a:r>
              <a:rPr lang="en-US" sz="2200" dirty="0" smtClean="0">
                <a:latin typeface="+mn-lt"/>
              </a:rPr>
              <a:t>)</a:t>
            </a:r>
            <a:endParaRPr lang="en-US" sz="2200" baseline="16000" dirty="0">
              <a:latin typeface="+mn-lt"/>
            </a:endParaRPr>
          </a:p>
          <a:p>
            <a:pPr marL="255905" indent="2887980">
              <a:buFont typeface="Wingdings" panose="05000000000000000000" charset="0"/>
              <a:buNone/>
              <a:defRPr/>
            </a:pPr>
            <a:r>
              <a:rPr lang="en-US" sz="2200" baseline="16000" dirty="0" smtClean="0">
                <a:latin typeface="+mn-lt"/>
              </a:rPr>
              <a:t> </a:t>
            </a:r>
            <a:r>
              <a:rPr lang="en-US" sz="2200" dirty="0" smtClean="0">
                <a:latin typeface="+mn-lt"/>
              </a:rPr>
              <a:t>P(no </a:t>
            </a:r>
            <a:r>
              <a:rPr lang="en-US" sz="2200" dirty="0">
                <a:latin typeface="+mn-lt"/>
              </a:rPr>
              <a:t>other node transmits in </a:t>
            </a:r>
            <a:r>
              <a:rPr lang="en-US" sz="2200" dirty="0" smtClean="0">
                <a:latin typeface="+mn-lt"/>
              </a:rPr>
              <a:t>[t</a:t>
            </a:r>
            <a:r>
              <a:rPr lang="en-US" sz="2200" baseline="-25000" dirty="0" smtClean="0">
                <a:latin typeface="+mn-lt"/>
              </a:rPr>
              <a:t>0</a:t>
            </a:r>
            <a:r>
              <a:rPr lang="en-US" sz="2200" dirty="0" smtClean="0">
                <a:latin typeface="+mn-lt"/>
              </a:rPr>
              <a:t>-1,t</a:t>
            </a:r>
            <a:r>
              <a:rPr lang="en-US" sz="2200" baseline="-25000" dirty="0" smtClean="0">
                <a:latin typeface="+mn-lt"/>
              </a:rPr>
              <a:t>0</a:t>
            </a:r>
            <a:r>
              <a:rPr lang="en-US" sz="2200" dirty="0">
                <a:latin typeface="+mn-lt"/>
              </a:rPr>
              <a:t>]</a:t>
            </a:r>
            <a:endParaRPr lang="en-US" sz="2200" dirty="0" smtClean="0">
              <a:latin typeface="+mn-lt"/>
            </a:endParaRPr>
          </a:p>
          <a:p>
            <a:pPr marL="255905" indent="2887980">
              <a:buFont typeface="Wingdings" panose="05000000000000000000" charset="0"/>
              <a:buNone/>
              <a:defRPr/>
            </a:pPr>
            <a:r>
              <a:rPr lang="en-US" sz="2200" dirty="0" smtClean="0">
                <a:latin typeface="+mn-lt"/>
              </a:rPr>
              <a:t> P(no </a:t>
            </a:r>
            <a:r>
              <a:rPr lang="en-US" sz="2200" dirty="0">
                <a:latin typeface="+mn-lt"/>
              </a:rPr>
              <a:t>other node transmits in [t</a:t>
            </a:r>
            <a:r>
              <a:rPr lang="en-US" sz="2200" baseline="-25000" dirty="0">
                <a:latin typeface="+mn-lt"/>
              </a:rPr>
              <a:t>0</a:t>
            </a:r>
            <a:r>
              <a:rPr lang="en-US" sz="2200" dirty="0">
                <a:latin typeface="+mn-lt"/>
              </a:rPr>
              <a:t>-1,t</a:t>
            </a:r>
            <a:r>
              <a:rPr lang="en-US" sz="2200" baseline="-25000" dirty="0">
                <a:latin typeface="+mn-lt"/>
              </a:rPr>
              <a:t>0</a:t>
            </a:r>
            <a:r>
              <a:rPr lang="en-US" sz="2200" dirty="0">
                <a:latin typeface="+mn-lt"/>
              </a:rPr>
              <a:t>]</a:t>
            </a:r>
            <a:endParaRPr lang="en-IN" sz="2200" dirty="0">
              <a:latin typeface="+mn-lt"/>
            </a:endParaRPr>
          </a:p>
        </p:txBody>
      </p:sp>
      <p:graphicFrame>
        <p:nvGraphicFramePr>
          <p:cNvPr id="7" name="Object 6" descr="2 equations. Equation 1. = p period left parenthesis 1 minus p right parenthesis to the power of N minus 1 period left parenthesis 1 minus p right parenthesis to the power of N minus 1. Equation 2. = p period left parenthesis 1 minus p right parenthesis to the power of 2 left parenthesis N minus 1 right parenthesis."/>
          <p:cNvGraphicFramePr>
            <a:graphicFrameLocks noChangeAspect="1"/>
          </p:cNvGraphicFramePr>
          <p:nvPr/>
        </p:nvGraphicFramePr>
        <p:xfrm>
          <a:off x="3766943" y="3163558"/>
          <a:ext cx="3497216" cy="886485"/>
        </p:xfrm>
        <a:graphic>
          <a:graphicData uri="http://schemas.openxmlformats.org/presentationml/2006/ole">
            <mc:AlternateContent xmlns:mc="http://schemas.openxmlformats.org/markup-compatibility/2006">
              <mc:Choice xmlns:v="urn:schemas-microsoft-com:vml" Requires="v">
                <p:oleObj spid="_x0000_s9783" name="Equation" r:id="rId1" imgW="45720000" imgH="11582400" progId="Equation.DSMT4">
                  <p:embed/>
                </p:oleObj>
              </mc:Choice>
              <mc:Fallback>
                <p:oleObj name="Equation" r:id="rId1" imgW="45720000" imgH="11582400" progId="Equation.DSMT4">
                  <p:embed/>
                  <p:pic>
                    <p:nvPicPr>
                      <p:cNvPr id="0" name="图片 9782"/>
                      <p:cNvPicPr/>
                      <p:nvPr/>
                    </p:nvPicPr>
                    <p:blipFill>
                      <a:blip r:embed="rId2"/>
                      <a:stretch>
                        <a:fillRect/>
                      </a:stretch>
                    </p:blipFill>
                    <p:spPr>
                      <a:xfrm>
                        <a:off x="3766943" y="3163558"/>
                        <a:ext cx="3497216" cy="886485"/>
                      </a:xfrm>
                      <a:prstGeom prst="rect">
                        <a:avLst/>
                      </a:prstGeom>
                    </p:spPr>
                  </p:pic>
                </p:oleObj>
              </mc:Fallback>
            </mc:AlternateContent>
          </a:graphicData>
        </a:graphic>
      </p:graphicFrame>
      <p:sp>
        <p:nvSpPr>
          <p:cNvPr id="6" name="Text Placeholder 5"/>
          <p:cNvSpPr>
            <a:spLocks noGrp="1"/>
          </p:cNvSpPr>
          <p:nvPr>
            <p:ph idx="13"/>
          </p:nvPr>
        </p:nvSpPr>
        <p:spPr>
          <a:xfrm>
            <a:off x="1863284" y="4127533"/>
            <a:ext cx="5113094" cy="408556"/>
          </a:xfrm>
        </p:spPr>
        <p:txBody>
          <a:bodyPr/>
          <a:lstStyle/>
          <a:p>
            <a:pPr marL="255905" indent="-255905">
              <a:buNone/>
              <a:defRPr/>
            </a:pPr>
            <a:r>
              <a:rPr lang="en-US" sz="2200" dirty="0">
                <a:latin typeface="+mn-lt"/>
              </a:rPr>
              <a:t>… choosing optimum p and then letting</a:t>
            </a:r>
            <a:endParaRPr lang="en-IN" sz="2200" dirty="0">
              <a:latin typeface="+mn-lt"/>
            </a:endParaRPr>
          </a:p>
        </p:txBody>
      </p:sp>
      <p:graphicFrame>
        <p:nvGraphicFramePr>
          <p:cNvPr id="8" name="Object 7" descr="N approach infinity"/>
          <p:cNvGraphicFramePr>
            <a:graphicFrameLocks noChangeAspect="1"/>
          </p:cNvGraphicFramePr>
          <p:nvPr/>
        </p:nvGraphicFramePr>
        <p:xfrm>
          <a:off x="6914616" y="4207798"/>
          <a:ext cx="664284" cy="385319"/>
        </p:xfrm>
        <a:graphic>
          <a:graphicData uri="http://schemas.openxmlformats.org/presentationml/2006/ole">
            <mc:AlternateContent xmlns:mc="http://schemas.openxmlformats.org/markup-compatibility/2006">
              <mc:Choice xmlns:v="urn:schemas-microsoft-com:vml" Requires="v">
                <p:oleObj spid="_x0000_s9784" name="Equation" r:id="rId3" imgW="7010400" imgH="4572000" progId="Equation.DSMT4">
                  <p:embed/>
                </p:oleObj>
              </mc:Choice>
              <mc:Fallback>
                <p:oleObj name="Equation" r:id="rId3" imgW="7010400" imgH="4572000" progId="Equation.DSMT4">
                  <p:embed/>
                  <p:pic>
                    <p:nvPicPr>
                      <p:cNvPr id="0" name="图片 9783"/>
                      <p:cNvPicPr/>
                      <p:nvPr/>
                    </p:nvPicPr>
                    <p:blipFill>
                      <a:blip r:embed="rId4"/>
                      <a:stretch>
                        <a:fillRect/>
                      </a:stretch>
                    </p:blipFill>
                    <p:spPr>
                      <a:xfrm>
                        <a:off x="6914616" y="4207798"/>
                        <a:ext cx="664284" cy="385319"/>
                      </a:xfrm>
                      <a:prstGeom prst="rect">
                        <a:avLst/>
                      </a:prstGeom>
                    </p:spPr>
                  </p:pic>
                </p:oleObj>
              </mc:Fallback>
            </mc:AlternateContent>
          </a:graphicData>
        </a:graphic>
      </p:graphicFrame>
      <p:graphicFrame>
        <p:nvGraphicFramePr>
          <p:cNvPr id="9" name="Object 8" descr="= 1 forward slash left parenthesis 2 e right parenthesis = 0.18."/>
          <p:cNvGraphicFramePr>
            <a:graphicFrameLocks noChangeAspect="1"/>
          </p:cNvGraphicFramePr>
          <p:nvPr/>
        </p:nvGraphicFramePr>
        <p:xfrm>
          <a:off x="3734594" y="4684063"/>
          <a:ext cx="2016125" cy="463262"/>
        </p:xfrm>
        <a:graphic>
          <a:graphicData uri="http://schemas.openxmlformats.org/presentationml/2006/ole">
            <mc:AlternateContent xmlns:mc="http://schemas.openxmlformats.org/markup-compatibility/2006">
              <mc:Choice xmlns:v="urn:schemas-microsoft-com:vml" Requires="v">
                <p:oleObj spid="_x0000_s9785" name="Equation" r:id="rId5" imgW="26517600" imgH="6096000" progId="Equation.DSMT4">
                  <p:embed/>
                </p:oleObj>
              </mc:Choice>
              <mc:Fallback>
                <p:oleObj name="Equation" r:id="rId5" imgW="26517600" imgH="6096000" progId="Equation.DSMT4">
                  <p:embed/>
                  <p:pic>
                    <p:nvPicPr>
                      <p:cNvPr id="0" name="图片 9784"/>
                      <p:cNvPicPr/>
                      <p:nvPr/>
                    </p:nvPicPr>
                    <p:blipFill>
                      <a:blip r:embed="rId6"/>
                      <a:stretch>
                        <a:fillRect/>
                      </a:stretch>
                    </p:blipFill>
                    <p:spPr>
                      <a:xfrm>
                        <a:off x="3734594" y="4684063"/>
                        <a:ext cx="2016125" cy="463262"/>
                      </a:xfrm>
                      <a:prstGeom prst="rect">
                        <a:avLst/>
                      </a:prstGeom>
                    </p:spPr>
                  </p:pic>
                </p:oleObj>
              </mc:Fallback>
            </mc:AlternateContent>
          </a:graphicData>
        </a:graphic>
      </p:graphicFrame>
      <p:sp>
        <p:nvSpPr>
          <p:cNvPr id="2" name="Content Placeholder 1"/>
          <p:cNvSpPr>
            <a:spLocks noGrp="1"/>
          </p:cNvSpPr>
          <p:nvPr>
            <p:ph idx="14"/>
          </p:nvPr>
        </p:nvSpPr>
        <p:spPr>
          <a:xfrm>
            <a:off x="457200" y="5438917"/>
            <a:ext cx="8229600" cy="411954"/>
          </a:xfrm>
        </p:spPr>
        <p:txBody>
          <a:bodyPr/>
          <a:lstStyle/>
          <a:p>
            <a:pPr marL="0" indent="0">
              <a:buNone/>
            </a:pPr>
            <a:r>
              <a:rPr lang="en-US" sz="2200" b="1" dirty="0">
                <a:solidFill>
                  <a:schemeClr val="tx1"/>
                </a:solidFill>
                <a:latin typeface="+mn-lt"/>
              </a:rPr>
              <a:t>even </a:t>
            </a:r>
            <a:r>
              <a:rPr lang="en-US" sz="2200" b="1" dirty="0">
                <a:solidFill>
                  <a:srgbClr val="FF0000"/>
                </a:solidFill>
                <a:latin typeface="+mn-lt"/>
              </a:rPr>
              <a:t>worse</a:t>
            </a:r>
            <a:r>
              <a:rPr lang="en-US" sz="2200" b="1" dirty="0">
                <a:solidFill>
                  <a:schemeClr val="tx1"/>
                </a:solidFill>
                <a:latin typeface="+mn-lt"/>
              </a:rPr>
              <a:t> than slotted Aloha</a:t>
            </a:r>
            <a:r>
              <a:rPr lang="en-US" sz="2200" b="1" dirty="0" smtClean="0">
                <a:solidFill>
                  <a:schemeClr val="tx1"/>
                </a:solidFill>
                <a:latin typeface="+mn-lt"/>
              </a:rPr>
              <a:t>!</a:t>
            </a:r>
            <a:endParaRPr lang="en-US" sz="2200" b="1" dirty="0">
              <a:solidFill>
                <a:schemeClr val="tx1"/>
              </a:solidFill>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smtClean="0">
                <a:solidFill>
                  <a:schemeClr val="tx2"/>
                </a:solidFill>
                <a:latin typeface="Times New Roman" panose="02020603050405020304" pitchFamily="18" charset="0"/>
                <a:cs typeface="Times New Roman" panose="02020603050405020304" pitchFamily="18" charset="0"/>
              </a:rPr>
              <a:t>Learning Objectives </a:t>
            </a:r>
            <a:r>
              <a:rPr lang="en-IN" sz="2000" b="0" dirty="0" smtClean="0">
                <a:solidFill>
                  <a:schemeClr val="tx2"/>
                </a:solidFill>
                <a:latin typeface="Times New Roman" panose="02020603050405020304" pitchFamily="18" charset="0"/>
                <a:cs typeface="Times New Roman" panose="02020603050405020304" pitchFamily="18" charset="0"/>
              </a:rPr>
              <a:t>(1 of 9)</a:t>
            </a:r>
            <a:endParaRPr lang="en-IN" sz="2000" b="0" dirty="0">
              <a:solidFill>
                <a:schemeClr val="tx2"/>
              </a:solidFill>
              <a:latin typeface="Times New Roman" panose="02020603050405020304" pitchFamily="18" charset="0"/>
              <a:cs typeface="Times New Roman" panose="02020603050405020304" pitchFamily="18" charset="0"/>
            </a:endParaRPr>
          </a:p>
        </p:txBody>
      </p:sp>
      <p:sp>
        <p:nvSpPr>
          <p:cNvPr id="5" name="Text Placeholder 4"/>
          <p:cNvSpPr>
            <a:spLocks noGrp="1"/>
          </p:cNvSpPr>
          <p:nvPr>
            <p:ph idx="1"/>
          </p:nvPr>
        </p:nvSpPr>
        <p:spPr>
          <a:xfrm>
            <a:off x="457200" y="1600201"/>
            <a:ext cx="8229600" cy="4657724"/>
          </a:xfrm>
        </p:spPr>
        <p:txBody>
          <a:bodyPr/>
          <a:lstStyle/>
          <a:p>
            <a:pPr marL="0" indent="0">
              <a:spcBef>
                <a:spcPts val="600"/>
              </a:spcBef>
              <a:buFont typeface="Wingdings" panose="05000000000000000000" charset="0"/>
              <a:buNone/>
              <a:defRPr/>
            </a:pPr>
            <a:r>
              <a:rPr lang="en-US" sz="2200" b="1" dirty="0" smtClean="0">
                <a:solidFill>
                  <a:schemeClr val="tx2"/>
                </a:solidFill>
                <a:latin typeface="+mn-lt"/>
              </a:rPr>
              <a:t>6.1</a:t>
            </a:r>
            <a:r>
              <a:rPr lang="en-US" sz="2200" dirty="0" smtClean="0">
                <a:solidFill>
                  <a:srgbClr val="CC0000"/>
                </a:solidFill>
                <a:latin typeface="+mn-lt"/>
              </a:rPr>
              <a:t> </a:t>
            </a:r>
            <a:r>
              <a:rPr lang="en-US" sz="2200" b="1" dirty="0" smtClean="0">
                <a:solidFill>
                  <a:schemeClr val="tx1"/>
                </a:solidFill>
                <a:latin typeface="+mn-lt"/>
              </a:rPr>
              <a:t>introduction, services</a:t>
            </a:r>
            <a:endParaRPr lang="en-US" sz="2200" b="1" dirty="0" smtClean="0">
              <a:solidFill>
                <a:schemeClr val="tx1"/>
              </a:solidFill>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6.2</a:t>
            </a:r>
            <a:r>
              <a:rPr lang="en-US" sz="2200" dirty="0" smtClean="0">
                <a:latin typeface="+mn-lt"/>
              </a:rPr>
              <a:t> error detection, correction</a:t>
            </a:r>
            <a:endParaRPr lang="en-US" sz="2200" dirty="0" smtClean="0">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6.3</a:t>
            </a:r>
            <a:r>
              <a:rPr lang="en-US" sz="2200" dirty="0" smtClean="0">
                <a:latin typeface="+mn-lt"/>
              </a:rPr>
              <a:t> multiple access protocols</a:t>
            </a:r>
            <a:endParaRPr lang="en-US" sz="2200" dirty="0" smtClean="0">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6.4</a:t>
            </a:r>
            <a:r>
              <a:rPr lang="en-US" sz="2200" dirty="0" smtClean="0">
                <a:latin typeface="+mn-lt"/>
              </a:rPr>
              <a:t> LANs</a:t>
            </a:r>
            <a:endParaRPr lang="en-US" sz="2200" dirty="0" smtClean="0">
              <a:latin typeface="+mn-lt"/>
            </a:endParaRPr>
          </a:p>
          <a:p>
            <a:pPr marL="741680" lvl="1" indent="-284480">
              <a:defRPr/>
            </a:pPr>
            <a:r>
              <a:rPr lang="en-US" sz="2200" dirty="0">
                <a:latin typeface="+mn-lt"/>
              </a:rPr>
              <a:t>addressing, </a:t>
            </a:r>
            <a:r>
              <a:rPr lang="en-US" sz="2200" dirty="0" smtClean="0">
                <a:latin typeface="+mn-lt"/>
              </a:rPr>
              <a:t>A</a:t>
            </a:r>
            <a:r>
              <a:rPr lang="en-US" sz="100" dirty="0" smtClean="0">
                <a:latin typeface="+mn-lt"/>
              </a:rPr>
              <a:t> </a:t>
            </a:r>
            <a:r>
              <a:rPr lang="en-US" sz="2200" dirty="0" smtClean="0">
                <a:latin typeface="+mn-lt"/>
              </a:rPr>
              <a:t>R</a:t>
            </a:r>
            <a:r>
              <a:rPr lang="en-US" sz="100" dirty="0" smtClean="0">
                <a:latin typeface="+mn-lt"/>
              </a:rPr>
              <a:t> </a:t>
            </a:r>
            <a:r>
              <a:rPr lang="en-US" sz="2200" dirty="0" smtClean="0">
                <a:latin typeface="+mn-lt"/>
              </a:rPr>
              <a:t>P</a:t>
            </a:r>
            <a:endParaRPr lang="en-US" sz="2200" dirty="0">
              <a:latin typeface="+mn-lt"/>
            </a:endParaRPr>
          </a:p>
          <a:p>
            <a:pPr marL="741680" lvl="1" indent="-284480">
              <a:defRPr/>
            </a:pPr>
            <a:r>
              <a:rPr lang="en-US" sz="2200" dirty="0">
                <a:latin typeface="+mn-lt"/>
              </a:rPr>
              <a:t>Ethernet</a:t>
            </a:r>
            <a:endParaRPr lang="en-US" sz="2200" dirty="0">
              <a:latin typeface="+mn-lt"/>
            </a:endParaRPr>
          </a:p>
          <a:p>
            <a:pPr marL="741680" lvl="1" indent="-284480">
              <a:defRPr/>
            </a:pPr>
            <a:r>
              <a:rPr lang="en-US" sz="2200" dirty="0">
                <a:latin typeface="+mn-lt"/>
              </a:rPr>
              <a:t>switches</a:t>
            </a:r>
            <a:endParaRPr lang="en-US" sz="2200" dirty="0">
              <a:latin typeface="+mn-lt"/>
            </a:endParaRPr>
          </a:p>
          <a:p>
            <a:pPr marL="741680" lvl="1" indent="-284480">
              <a:defRPr/>
            </a:pPr>
            <a:r>
              <a:rPr lang="en-US" sz="2200" dirty="0" smtClean="0">
                <a:latin typeface="+mn-lt"/>
              </a:rPr>
              <a:t>V</a:t>
            </a:r>
            <a:r>
              <a:rPr lang="en-US" sz="100" dirty="0" smtClean="0">
                <a:latin typeface="+mn-lt"/>
              </a:rPr>
              <a:t> </a:t>
            </a:r>
            <a:r>
              <a:rPr lang="en-US" sz="2200" dirty="0" smtClean="0">
                <a:latin typeface="+mn-lt"/>
              </a:rPr>
              <a:t>LANS</a:t>
            </a:r>
            <a:endParaRPr lang="en-US" sz="2200" dirty="0" smtClean="0">
              <a:latin typeface="+mn-lt"/>
            </a:endParaRPr>
          </a:p>
          <a:p>
            <a:pPr marL="0" indent="0">
              <a:spcBef>
                <a:spcPts val="600"/>
              </a:spcBef>
              <a:buFont typeface="Wingdings" panose="05000000000000000000" charset="0"/>
              <a:buNone/>
              <a:defRPr/>
            </a:pPr>
            <a:r>
              <a:rPr lang="en-US" sz="2200" b="1" dirty="0">
                <a:solidFill>
                  <a:schemeClr val="tx2"/>
                </a:solidFill>
                <a:latin typeface="+mn-lt"/>
              </a:rPr>
              <a:t>6.5</a:t>
            </a:r>
            <a:r>
              <a:rPr lang="en-US" sz="2200" dirty="0">
                <a:latin typeface="+mn-lt"/>
              </a:rPr>
              <a:t> link virtualization: </a:t>
            </a:r>
            <a:r>
              <a:rPr lang="en-US" sz="2200" dirty="0" smtClean="0">
                <a:latin typeface="+mn-lt"/>
              </a:rPr>
              <a:t>M</a:t>
            </a:r>
            <a:r>
              <a:rPr lang="en-US" sz="100" dirty="0" smtClean="0">
                <a:latin typeface="+mn-lt"/>
              </a:rPr>
              <a:t> </a:t>
            </a:r>
            <a:r>
              <a:rPr lang="en-US" sz="2200" dirty="0" smtClean="0">
                <a:latin typeface="+mn-lt"/>
              </a:rPr>
              <a:t>P</a:t>
            </a:r>
            <a:r>
              <a:rPr lang="en-US" sz="100" dirty="0" smtClean="0">
                <a:latin typeface="+mn-lt"/>
              </a:rPr>
              <a:t> </a:t>
            </a:r>
            <a:r>
              <a:rPr lang="en-US" sz="2200" dirty="0" smtClean="0">
                <a:latin typeface="+mn-lt"/>
              </a:rPr>
              <a:t>L</a:t>
            </a:r>
            <a:r>
              <a:rPr lang="en-US" sz="100" dirty="0" smtClean="0">
                <a:latin typeface="+mn-lt"/>
              </a:rPr>
              <a:t> </a:t>
            </a:r>
            <a:r>
              <a:rPr lang="en-US" sz="2200" dirty="0" smtClean="0">
                <a:latin typeface="+mn-lt"/>
              </a:rPr>
              <a:t>S</a:t>
            </a:r>
            <a:endParaRPr lang="en-US" sz="2200" dirty="0">
              <a:latin typeface="+mn-lt"/>
            </a:endParaRPr>
          </a:p>
          <a:p>
            <a:pPr marL="0" indent="0">
              <a:spcBef>
                <a:spcPts val="600"/>
              </a:spcBef>
              <a:buFont typeface="Wingdings" panose="05000000000000000000" charset="0"/>
              <a:buNone/>
              <a:defRPr/>
            </a:pPr>
            <a:r>
              <a:rPr lang="en-US" sz="2200" b="1" dirty="0">
                <a:solidFill>
                  <a:schemeClr val="tx2"/>
                </a:solidFill>
                <a:latin typeface="+mn-lt"/>
              </a:rPr>
              <a:t>6.6</a:t>
            </a:r>
            <a:r>
              <a:rPr lang="en-US" sz="2200" dirty="0">
                <a:latin typeface="+mn-lt"/>
              </a:rPr>
              <a:t> data center networking</a:t>
            </a:r>
            <a:endParaRPr lang="en-US" sz="2200" dirty="0">
              <a:latin typeface="+mn-lt"/>
            </a:endParaRPr>
          </a:p>
          <a:p>
            <a:pPr marL="0" indent="0">
              <a:spcBef>
                <a:spcPts val="600"/>
              </a:spcBef>
              <a:buFont typeface="Wingdings" panose="05000000000000000000" charset="0"/>
              <a:buNone/>
              <a:defRPr/>
            </a:pPr>
            <a:r>
              <a:rPr lang="en-US" sz="2200" b="1" dirty="0">
                <a:solidFill>
                  <a:schemeClr val="tx2"/>
                </a:solidFill>
                <a:latin typeface="+mn-lt"/>
              </a:rPr>
              <a:t>6.7</a:t>
            </a:r>
            <a:r>
              <a:rPr lang="en-US" sz="2200" dirty="0">
                <a:latin typeface="+mn-lt"/>
              </a:rPr>
              <a:t> a day in the life of a web </a:t>
            </a:r>
            <a:r>
              <a:rPr lang="en-US" sz="2200" dirty="0" smtClean="0">
                <a:latin typeface="+mn-lt"/>
              </a:rPr>
              <a:t>request</a:t>
            </a:r>
            <a:endParaRPr lang="en-US" sz="22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IN" dirty="0" smtClean="0"/>
              <a:t>C</a:t>
            </a:r>
            <a:r>
              <a:rPr lang="en-IN" sz="100" dirty="0" smtClean="0"/>
              <a:t> </a:t>
            </a:r>
            <a:r>
              <a:rPr lang="en-IN" dirty="0" smtClean="0"/>
              <a:t>S</a:t>
            </a:r>
            <a:r>
              <a:rPr lang="en-IN" sz="100" dirty="0" smtClean="0"/>
              <a:t> </a:t>
            </a:r>
            <a:r>
              <a:rPr lang="en-IN" dirty="0" smtClean="0"/>
              <a:t>M</a:t>
            </a:r>
            <a:r>
              <a:rPr lang="en-IN" sz="100" dirty="0" smtClean="0"/>
              <a:t> </a:t>
            </a:r>
            <a:r>
              <a:rPr lang="en-IN" dirty="0" smtClean="0"/>
              <a:t>A </a:t>
            </a:r>
            <a:r>
              <a:rPr lang="en-IN" dirty="0"/>
              <a:t>(Carrier Sense Multiple Access)</a:t>
            </a:r>
            <a:endParaRPr lang="en-IN" dirty="0"/>
          </a:p>
        </p:txBody>
      </p:sp>
      <p:sp>
        <p:nvSpPr>
          <p:cNvPr id="8" name="Text Placeholder 7"/>
          <p:cNvSpPr>
            <a:spLocks noGrp="1"/>
          </p:cNvSpPr>
          <p:nvPr>
            <p:ph type="body" idx="1"/>
          </p:nvPr>
        </p:nvSpPr>
        <p:spPr/>
        <p:txBody>
          <a:bodyPr/>
          <a:lstStyle/>
          <a:p>
            <a:pPr>
              <a:buFont typeface="Wingdings" panose="05000000000000000000" charset="0"/>
              <a:buNone/>
              <a:defRPr/>
            </a:pPr>
            <a:r>
              <a:rPr lang="en-US" b="1" dirty="0" smtClean="0">
                <a:solidFill>
                  <a:schemeClr val="tx1"/>
                </a:solidFill>
              </a:rPr>
              <a:t>C</a:t>
            </a:r>
            <a:r>
              <a:rPr lang="en-US" sz="100" b="1" dirty="0" smtClean="0">
                <a:solidFill>
                  <a:schemeClr val="tx1"/>
                </a:solidFill>
              </a:rPr>
              <a:t> </a:t>
            </a:r>
            <a:r>
              <a:rPr lang="en-US" b="1" dirty="0" smtClean="0">
                <a:solidFill>
                  <a:schemeClr val="tx1"/>
                </a:solidFill>
              </a:rPr>
              <a:t>S</a:t>
            </a:r>
            <a:r>
              <a:rPr lang="en-US" sz="100" b="1" dirty="0" smtClean="0">
                <a:solidFill>
                  <a:schemeClr val="tx1"/>
                </a:solidFill>
              </a:rPr>
              <a:t> </a:t>
            </a:r>
            <a:r>
              <a:rPr lang="en-US" b="1" dirty="0" smtClean="0">
                <a:solidFill>
                  <a:schemeClr val="tx1"/>
                </a:solidFill>
              </a:rPr>
              <a:t>M</a:t>
            </a:r>
            <a:r>
              <a:rPr lang="en-US" sz="100" b="1" dirty="0" smtClean="0">
                <a:solidFill>
                  <a:schemeClr val="tx1"/>
                </a:solidFill>
              </a:rPr>
              <a:t> </a:t>
            </a:r>
            <a:r>
              <a:rPr lang="en-US" b="1" dirty="0" smtClean="0">
                <a:solidFill>
                  <a:schemeClr val="tx1"/>
                </a:solidFill>
              </a:rPr>
              <a:t>A</a:t>
            </a:r>
            <a:r>
              <a:rPr lang="en-US" b="1" dirty="0">
                <a:solidFill>
                  <a:schemeClr val="tx1"/>
                </a:solidFill>
              </a:rPr>
              <a:t>:</a:t>
            </a:r>
            <a:r>
              <a:rPr lang="en-US" dirty="0"/>
              <a:t> </a:t>
            </a:r>
            <a:r>
              <a:rPr lang="en-US" dirty="0">
                <a:solidFill>
                  <a:srgbClr val="FF0000"/>
                </a:solidFill>
              </a:rPr>
              <a:t>listen before transmit</a:t>
            </a:r>
            <a:r>
              <a:rPr lang="en-US" dirty="0"/>
              <a:t>:</a:t>
            </a:r>
            <a:endParaRPr lang="en-US" dirty="0"/>
          </a:p>
          <a:p>
            <a:pPr>
              <a:buFont typeface="Wingdings" panose="05000000000000000000" charset="0"/>
              <a:buNone/>
              <a:defRPr/>
            </a:pPr>
            <a:r>
              <a:rPr lang="en-US" b="1" dirty="0">
                <a:solidFill>
                  <a:schemeClr val="tx1"/>
                </a:solidFill>
              </a:rPr>
              <a:t>if channel sensed idle:</a:t>
            </a:r>
            <a:r>
              <a:rPr lang="en-US" dirty="0"/>
              <a:t> transmit entire frame</a:t>
            </a:r>
            <a:endParaRPr lang="en-US" dirty="0"/>
          </a:p>
          <a:p>
            <a:pPr>
              <a:defRPr/>
            </a:pPr>
            <a:r>
              <a:rPr lang="en-US" b="1" dirty="0">
                <a:solidFill>
                  <a:schemeClr val="tx1"/>
                </a:solidFill>
              </a:rPr>
              <a:t>if channel sensed busy,</a:t>
            </a:r>
            <a:r>
              <a:rPr lang="en-US" dirty="0"/>
              <a:t> defer </a:t>
            </a:r>
            <a:r>
              <a:rPr lang="en-US" dirty="0" smtClean="0"/>
              <a:t>transmission</a:t>
            </a:r>
            <a:endParaRPr lang="en-US" dirty="0"/>
          </a:p>
          <a:p>
            <a:pPr>
              <a:defRPr/>
            </a:pPr>
            <a:r>
              <a:rPr lang="en-US" dirty="0"/>
              <a:t>human analogy: don</a:t>
            </a:r>
            <a:r>
              <a:rPr lang="ja-JP" altLang="en-US" dirty="0"/>
              <a:t>’</a:t>
            </a:r>
            <a:r>
              <a:rPr lang="en-US" dirty="0"/>
              <a:t>t interrupt others</a:t>
            </a:r>
            <a:r>
              <a:rPr lang="en-US" dirty="0" smtClean="0"/>
              <a:t>!</a:t>
            </a:r>
            <a:endParaRPr lang="en-US"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C</a:t>
            </a:r>
            <a:r>
              <a:rPr lang="en-US" sz="100" dirty="0" smtClean="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S</a:t>
            </a:r>
            <a:r>
              <a:rPr lang="en-US" sz="100" dirty="0" smtClean="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M</a:t>
            </a:r>
            <a:r>
              <a:rPr lang="en-US" sz="100" dirty="0" smtClean="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A Collisions</a:t>
            </a:r>
            <a:endParaRPr lang="en-IN" dirty="0">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a:xfrm>
            <a:off x="457200" y="1600200"/>
            <a:ext cx="4067175" cy="4525963"/>
          </a:xfrm>
        </p:spPr>
        <p:txBody>
          <a:bodyPr/>
          <a:lstStyle/>
          <a:p>
            <a:pPr>
              <a:defRPr/>
            </a:pPr>
            <a:r>
              <a:rPr lang="en-US" b="1" dirty="0">
                <a:solidFill>
                  <a:schemeClr val="tx1"/>
                </a:solidFill>
              </a:rPr>
              <a:t>collisions can still occur:</a:t>
            </a:r>
            <a:r>
              <a:rPr lang="en-US" dirty="0">
                <a:solidFill>
                  <a:srgbClr val="CC0000"/>
                </a:solidFill>
              </a:rPr>
              <a:t> </a:t>
            </a:r>
            <a:r>
              <a:rPr lang="en-US" dirty="0"/>
              <a:t>propagation delay means </a:t>
            </a:r>
            <a:r>
              <a:rPr lang="en-US" dirty="0" smtClean="0"/>
              <a:t>two nodes </a:t>
            </a:r>
            <a:r>
              <a:rPr lang="en-US" dirty="0"/>
              <a:t>may not hear each </a:t>
            </a:r>
            <a:r>
              <a:rPr lang="en-US" dirty="0" smtClean="0"/>
              <a:t>other’s </a:t>
            </a:r>
            <a:r>
              <a:rPr lang="en-US" dirty="0"/>
              <a:t>transmission</a:t>
            </a:r>
            <a:endParaRPr lang="en-US" dirty="0"/>
          </a:p>
          <a:p>
            <a:pPr>
              <a:defRPr/>
            </a:pPr>
            <a:r>
              <a:rPr lang="en-US" b="1" dirty="0">
                <a:solidFill>
                  <a:schemeClr val="tx1"/>
                </a:solidFill>
              </a:rPr>
              <a:t>collision:</a:t>
            </a:r>
            <a:r>
              <a:rPr lang="en-US" dirty="0">
                <a:solidFill>
                  <a:srgbClr val="CC0000"/>
                </a:solidFill>
              </a:rPr>
              <a:t> </a:t>
            </a:r>
            <a:r>
              <a:rPr lang="en-US" dirty="0"/>
              <a:t>entire packet transmission time wasted</a:t>
            </a:r>
            <a:endParaRPr lang="en-US" dirty="0"/>
          </a:p>
          <a:p>
            <a:pPr lvl="1">
              <a:defRPr/>
            </a:pPr>
            <a:r>
              <a:rPr lang="en-US" dirty="0"/>
              <a:t>distance &amp; propagation delay play role in in determining collision </a:t>
            </a:r>
            <a:r>
              <a:rPr lang="en-US" dirty="0" smtClean="0"/>
              <a:t>probability</a:t>
            </a:r>
            <a:endParaRPr lang="en-US" dirty="0"/>
          </a:p>
        </p:txBody>
      </p:sp>
      <p:pic>
        <p:nvPicPr>
          <p:cNvPr id="5" name="Picture 4" descr="2 diagrams. 1, spatial layout of nodes. 4 P C’s are connected on a line. 2. 2 shapes are plotted between 2 vertical lines, time. They resemble a triangle, where there is a concave at the bottom pointing up like the top of the shape. Shape 1, the top point touches t sub 0. Shape 2, the top point touches t sub 1. The shapes overlap."/>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985496" y="1622567"/>
            <a:ext cx="3388547" cy="4666741"/>
          </a:xfrm>
          <a:prstGeom prst="rect">
            <a:avLst/>
          </a:prstGeom>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a:t>
            </a:r>
            <a:r>
              <a:rPr lang="en-IN" sz="100" dirty="0" smtClean="0"/>
              <a:t> </a:t>
            </a:r>
            <a:r>
              <a:rPr lang="en-IN" dirty="0" smtClean="0"/>
              <a:t>S</a:t>
            </a:r>
            <a:r>
              <a:rPr lang="en-IN" sz="100" dirty="0" smtClean="0"/>
              <a:t> </a:t>
            </a:r>
            <a:r>
              <a:rPr lang="en-IN" dirty="0" smtClean="0"/>
              <a:t>M</a:t>
            </a:r>
            <a:r>
              <a:rPr lang="en-IN" sz="100" dirty="0" smtClean="0"/>
              <a:t> </a:t>
            </a:r>
            <a:r>
              <a:rPr lang="en-IN" dirty="0" smtClean="0"/>
              <a:t>A/C</a:t>
            </a:r>
            <a:r>
              <a:rPr lang="en-IN" sz="100" dirty="0" smtClean="0"/>
              <a:t> </a:t>
            </a:r>
            <a:r>
              <a:rPr lang="en-IN" dirty="0" smtClean="0"/>
              <a:t>D </a:t>
            </a:r>
            <a:r>
              <a:rPr lang="en-IN" dirty="0"/>
              <a:t>(Collision Detection</a:t>
            </a:r>
            <a:r>
              <a:rPr lang="en-IN" dirty="0" smtClean="0"/>
              <a:t>) </a:t>
            </a:r>
            <a:r>
              <a:rPr lang="en-IN" sz="2000" b="0" dirty="0" smtClean="0"/>
              <a:t>(1 of 2)</a:t>
            </a:r>
            <a:endParaRPr lang="en-IN" sz="2000" b="0" dirty="0"/>
          </a:p>
        </p:txBody>
      </p:sp>
      <p:sp>
        <p:nvSpPr>
          <p:cNvPr id="3" name="Text Placeholder 2"/>
          <p:cNvSpPr>
            <a:spLocks noGrp="1"/>
          </p:cNvSpPr>
          <p:nvPr>
            <p:ph type="body" idx="1"/>
          </p:nvPr>
        </p:nvSpPr>
        <p:spPr/>
        <p:txBody>
          <a:bodyPr/>
          <a:lstStyle/>
          <a:p>
            <a:pPr marL="0" indent="0">
              <a:buFont typeface="Wingdings" panose="05000000000000000000" charset="0"/>
              <a:buNone/>
              <a:defRPr/>
            </a:pPr>
            <a:r>
              <a:rPr lang="en-US" b="1" dirty="0" smtClean="0">
                <a:solidFill>
                  <a:schemeClr val="tx1"/>
                </a:solidFill>
              </a:rPr>
              <a:t>C</a:t>
            </a:r>
            <a:r>
              <a:rPr lang="en-US" sz="100" b="1" dirty="0" smtClean="0">
                <a:solidFill>
                  <a:schemeClr val="tx1"/>
                </a:solidFill>
              </a:rPr>
              <a:t> </a:t>
            </a:r>
            <a:r>
              <a:rPr lang="en-US" b="1" dirty="0" smtClean="0">
                <a:solidFill>
                  <a:schemeClr val="tx1"/>
                </a:solidFill>
              </a:rPr>
              <a:t>S</a:t>
            </a:r>
            <a:r>
              <a:rPr lang="en-US" sz="100" b="1" dirty="0" smtClean="0">
                <a:solidFill>
                  <a:schemeClr val="tx1"/>
                </a:solidFill>
              </a:rPr>
              <a:t> </a:t>
            </a:r>
            <a:r>
              <a:rPr lang="en-US" b="1" dirty="0" smtClean="0">
                <a:solidFill>
                  <a:schemeClr val="tx1"/>
                </a:solidFill>
              </a:rPr>
              <a:t>M</a:t>
            </a:r>
            <a:r>
              <a:rPr lang="en-US" sz="100" b="1" dirty="0" smtClean="0">
                <a:solidFill>
                  <a:schemeClr val="tx1"/>
                </a:solidFill>
              </a:rPr>
              <a:t> </a:t>
            </a:r>
            <a:r>
              <a:rPr lang="en-US" b="1" dirty="0" smtClean="0">
                <a:solidFill>
                  <a:schemeClr val="tx1"/>
                </a:solidFill>
              </a:rPr>
              <a:t>A/C</a:t>
            </a:r>
            <a:r>
              <a:rPr lang="en-US" sz="100" b="1" dirty="0" smtClean="0">
                <a:solidFill>
                  <a:schemeClr val="tx1"/>
                </a:solidFill>
              </a:rPr>
              <a:t> </a:t>
            </a:r>
            <a:r>
              <a:rPr lang="en-US" b="1" dirty="0" smtClean="0">
                <a:solidFill>
                  <a:schemeClr val="tx1"/>
                </a:solidFill>
              </a:rPr>
              <a:t>D</a:t>
            </a:r>
            <a:r>
              <a:rPr lang="en-US" b="1" dirty="0">
                <a:solidFill>
                  <a:schemeClr val="tx1"/>
                </a:solidFill>
              </a:rPr>
              <a:t>:</a:t>
            </a:r>
            <a:r>
              <a:rPr lang="en-US" dirty="0">
                <a:solidFill>
                  <a:srgbClr val="CC0000"/>
                </a:solidFill>
              </a:rPr>
              <a:t> </a:t>
            </a:r>
            <a:r>
              <a:rPr lang="en-US" dirty="0"/>
              <a:t>carrier sensing, deferral as in </a:t>
            </a:r>
            <a:r>
              <a:rPr lang="en-US" dirty="0" smtClean="0"/>
              <a:t>C</a:t>
            </a:r>
            <a:r>
              <a:rPr lang="en-US" sz="100" dirty="0" smtClean="0"/>
              <a:t> </a:t>
            </a:r>
            <a:r>
              <a:rPr lang="en-US" dirty="0" smtClean="0"/>
              <a:t>S</a:t>
            </a:r>
            <a:r>
              <a:rPr lang="en-US" sz="100" dirty="0" smtClean="0"/>
              <a:t> </a:t>
            </a:r>
            <a:r>
              <a:rPr lang="en-US" dirty="0" smtClean="0"/>
              <a:t>M</a:t>
            </a:r>
            <a:r>
              <a:rPr lang="en-US" sz="100" dirty="0" smtClean="0"/>
              <a:t> </a:t>
            </a:r>
            <a:r>
              <a:rPr lang="en-US" dirty="0" smtClean="0"/>
              <a:t>A</a:t>
            </a:r>
            <a:endParaRPr lang="en-US" dirty="0"/>
          </a:p>
          <a:p>
            <a:pPr lvl="1">
              <a:defRPr/>
            </a:pPr>
            <a:r>
              <a:rPr lang="en-US" dirty="0"/>
              <a:t>collisions </a:t>
            </a:r>
            <a:r>
              <a:rPr lang="en-US" b="1" dirty="0"/>
              <a:t>detected</a:t>
            </a:r>
            <a:r>
              <a:rPr lang="en-US" dirty="0"/>
              <a:t> within short time</a:t>
            </a:r>
            <a:endParaRPr lang="en-US" dirty="0"/>
          </a:p>
          <a:p>
            <a:pPr lvl="1">
              <a:defRPr/>
            </a:pPr>
            <a:r>
              <a:rPr lang="en-US" dirty="0"/>
              <a:t>colliding transmissions aborted, reducing channel </a:t>
            </a:r>
            <a:r>
              <a:rPr lang="en-US" dirty="0" smtClean="0"/>
              <a:t>wastage</a:t>
            </a:r>
            <a:endParaRPr lang="en-US" dirty="0"/>
          </a:p>
          <a:p>
            <a:pPr>
              <a:defRPr/>
            </a:pPr>
            <a:r>
              <a:rPr lang="en-US" dirty="0"/>
              <a:t>collision detection</a:t>
            </a:r>
            <a:r>
              <a:rPr lang="en-US" dirty="0" smtClean="0"/>
              <a:t>:</a:t>
            </a:r>
            <a:endParaRPr lang="en-US" dirty="0"/>
          </a:p>
          <a:p>
            <a:pPr lvl="1">
              <a:defRPr/>
            </a:pPr>
            <a:r>
              <a:rPr lang="en-US" dirty="0">
                <a:solidFill>
                  <a:srgbClr val="FF0000"/>
                </a:solidFill>
              </a:rPr>
              <a:t>easy in wired LANs</a:t>
            </a:r>
            <a:r>
              <a:rPr lang="en-US" dirty="0"/>
              <a:t>: measure signal strengths, compare transmitted, received signals</a:t>
            </a:r>
            <a:endParaRPr lang="en-US" dirty="0"/>
          </a:p>
          <a:p>
            <a:pPr lvl="1">
              <a:defRPr/>
            </a:pPr>
            <a:r>
              <a:rPr lang="en-US" dirty="0">
                <a:solidFill>
                  <a:srgbClr val="FF0000"/>
                </a:solidFill>
              </a:rPr>
              <a:t>difficult in wireless LANs</a:t>
            </a:r>
            <a:r>
              <a:rPr lang="en-US" dirty="0"/>
              <a:t>: received signal strength overwhelmed by local transmission </a:t>
            </a:r>
            <a:r>
              <a:rPr lang="en-US" dirty="0" smtClean="0"/>
              <a:t>strength</a:t>
            </a:r>
            <a:endParaRPr lang="en-US" dirty="0"/>
          </a:p>
          <a:p>
            <a:pPr>
              <a:defRPr/>
            </a:pPr>
            <a:r>
              <a:rPr lang="en-US" dirty="0"/>
              <a:t>human analogy: the polite </a:t>
            </a:r>
            <a:r>
              <a:rPr lang="en-US" dirty="0" smtClean="0"/>
              <a:t>conversationalist</a:t>
            </a:r>
            <a:endParaRPr lang="en-US" dirty="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smtClean="0"/>
              <a:t>C</a:t>
            </a:r>
            <a:r>
              <a:rPr lang="en-IN" sz="100" dirty="0" smtClean="0"/>
              <a:t> </a:t>
            </a:r>
            <a:r>
              <a:rPr lang="en-IN" dirty="0" smtClean="0"/>
              <a:t>S</a:t>
            </a:r>
            <a:r>
              <a:rPr lang="en-IN" sz="100" dirty="0" smtClean="0"/>
              <a:t> </a:t>
            </a:r>
            <a:r>
              <a:rPr lang="en-IN" dirty="0" smtClean="0"/>
              <a:t>M</a:t>
            </a:r>
            <a:r>
              <a:rPr lang="en-IN" sz="100" dirty="0" smtClean="0"/>
              <a:t> </a:t>
            </a:r>
            <a:r>
              <a:rPr lang="en-IN" dirty="0" smtClean="0"/>
              <a:t>A/C</a:t>
            </a:r>
            <a:r>
              <a:rPr lang="en-IN" sz="100" dirty="0" smtClean="0"/>
              <a:t> </a:t>
            </a:r>
            <a:r>
              <a:rPr lang="en-IN" dirty="0" smtClean="0"/>
              <a:t>D </a:t>
            </a:r>
            <a:r>
              <a:rPr lang="en-IN" dirty="0"/>
              <a:t>(Collision Detection</a:t>
            </a:r>
            <a:r>
              <a:rPr lang="en-IN" dirty="0" smtClean="0"/>
              <a:t>) </a:t>
            </a:r>
            <a:r>
              <a:rPr lang="en-IN" sz="2000" b="0" dirty="0" smtClean="0"/>
              <a:t>(2 of 2)</a:t>
            </a:r>
            <a:endParaRPr lang="en-IN" sz="2000" b="0" dirty="0"/>
          </a:p>
        </p:txBody>
      </p:sp>
      <p:pic>
        <p:nvPicPr>
          <p:cNvPr id="2" name="Picture 1" descr="In a spacial layout of nodes, 4 computers are interconnected in a line."/>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673809" y="1714778"/>
            <a:ext cx="3664181" cy="1085686"/>
          </a:xfrm>
          <a:prstGeom prst="rect">
            <a:avLst/>
          </a:prstGeom>
        </p:spPr>
      </p:pic>
      <p:pic>
        <p:nvPicPr>
          <p:cNvPr id="6" name="Picture 5" descr="2 shapes are plotted on time over space. Space, 4 equal units, A, B, C, D. The shapes resemble a triangle, where there is a concave at the bottom pointing up like the top of the shape. Shape 1, the top point touches time, t sub 0, space, B. Shape 2, the top point touches time, t sub 1, space, D. The shapes overlap. The space between the concave points of each shape, to the edge of the overlapping shape, is collision detect, abort time."/>
          <p:cNvPicPr>
            <a:picLocks noChangeAspect="1"/>
          </p:cNvPicPr>
          <p:nvPr/>
        </p:nvPicPr>
        <p:blipFill>
          <a:blip r:embed="rId2"/>
          <a:stretch>
            <a:fillRect/>
          </a:stretch>
        </p:blipFill>
        <p:spPr>
          <a:xfrm>
            <a:off x="2613372" y="2989908"/>
            <a:ext cx="3785054" cy="3301525"/>
          </a:xfrm>
          <a:prstGeom prst="rect">
            <a:avLst/>
          </a:prstGeom>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Ethernet </a:t>
            </a:r>
            <a:r>
              <a:rPr lang="en-IN" dirty="0" smtClean="0"/>
              <a:t>C</a:t>
            </a:r>
            <a:r>
              <a:rPr lang="en-IN" sz="100" dirty="0" smtClean="0"/>
              <a:t> </a:t>
            </a:r>
            <a:r>
              <a:rPr lang="en-IN" dirty="0" smtClean="0"/>
              <a:t>S</a:t>
            </a:r>
            <a:r>
              <a:rPr lang="en-IN" sz="100" dirty="0" smtClean="0"/>
              <a:t> </a:t>
            </a:r>
            <a:r>
              <a:rPr lang="en-IN" dirty="0" smtClean="0"/>
              <a:t>M</a:t>
            </a:r>
            <a:r>
              <a:rPr lang="en-IN" sz="100" dirty="0" smtClean="0"/>
              <a:t> </a:t>
            </a:r>
            <a:r>
              <a:rPr lang="en-IN" dirty="0" smtClean="0"/>
              <a:t>A/C</a:t>
            </a:r>
            <a:r>
              <a:rPr lang="en-IN" sz="100" dirty="0" smtClean="0"/>
              <a:t> </a:t>
            </a:r>
            <a:r>
              <a:rPr lang="en-IN" dirty="0" smtClean="0"/>
              <a:t>D </a:t>
            </a:r>
            <a:r>
              <a:rPr lang="en-IN" dirty="0"/>
              <a:t>Algorithm</a:t>
            </a:r>
            <a:endParaRPr lang="en-IN" dirty="0"/>
          </a:p>
        </p:txBody>
      </p:sp>
      <p:sp>
        <p:nvSpPr>
          <p:cNvPr id="12" name="Content Placeholder 11"/>
          <p:cNvSpPr>
            <a:spLocks noGrp="1"/>
          </p:cNvSpPr>
          <p:nvPr>
            <p:ph idx="1"/>
          </p:nvPr>
        </p:nvSpPr>
        <p:spPr>
          <a:xfrm>
            <a:off x="457200" y="1600200"/>
            <a:ext cx="8229600" cy="3057526"/>
          </a:xfrm>
        </p:spPr>
        <p:txBody>
          <a:bodyPr/>
          <a:lstStyle/>
          <a:p>
            <a:pPr marL="431800" indent="-431800">
              <a:buFont typeface="+mj-lt"/>
              <a:buAutoNum type="arabicPeriod"/>
              <a:defRPr/>
            </a:pPr>
            <a:r>
              <a:rPr lang="en-US" sz="1800" dirty="0" smtClean="0">
                <a:latin typeface="+mn-lt"/>
              </a:rPr>
              <a:t>N</a:t>
            </a:r>
            <a:r>
              <a:rPr lang="en-US" sz="100" dirty="0" smtClean="0">
                <a:latin typeface="+mn-lt"/>
              </a:rPr>
              <a:t> </a:t>
            </a:r>
            <a:r>
              <a:rPr lang="en-US" sz="1800" dirty="0" smtClean="0">
                <a:latin typeface="+mn-lt"/>
              </a:rPr>
              <a:t>I</a:t>
            </a:r>
            <a:r>
              <a:rPr lang="en-US" sz="100" dirty="0" smtClean="0">
                <a:latin typeface="+mn-lt"/>
              </a:rPr>
              <a:t> </a:t>
            </a:r>
            <a:r>
              <a:rPr lang="en-US" sz="1800" dirty="0" smtClean="0">
                <a:latin typeface="+mn-lt"/>
              </a:rPr>
              <a:t>C </a:t>
            </a:r>
            <a:r>
              <a:rPr lang="en-US" sz="1800" dirty="0">
                <a:latin typeface="+mn-lt"/>
              </a:rPr>
              <a:t>receives datagram from network layer, creates frame</a:t>
            </a:r>
            <a:endParaRPr lang="en-US" sz="1800" dirty="0">
              <a:latin typeface="+mn-lt"/>
            </a:endParaRPr>
          </a:p>
          <a:p>
            <a:pPr marL="431800" indent="-431800">
              <a:buFont typeface="+mj-lt"/>
              <a:buAutoNum type="arabicPeriod"/>
              <a:defRPr/>
            </a:pPr>
            <a:r>
              <a:rPr lang="en-US" sz="1800" dirty="0" smtClean="0">
                <a:latin typeface="+mn-lt"/>
              </a:rPr>
              <a:t>If N</a:t>
            </a:r>
            <a:r>
              <a:rPr lang="en-US" sz="100" dirty="0" smtClean="0">
                <a:latin typeface="+mn-lt"/>
              </a:rPr>
              <a:t> </a:t>
            </a:r>
            <a:r>
              <a:rPr lang="en-US" sz="1800" dirty="0" smtClean="0">
                <a:latin typeface="+mn-lt"/>
              </a:rPr>
              <a:t>I</a:t>
            </a:r>
            <a:r>
              <a:rPr lang="en-US" sz="100" dirty="0" smtClean="0">
                <a:latin typeface="+mn-lt"/>
              </a:rPr>
              <a:t> </a:t>
            </a:r>
            <a:r>
              <a:rPr lang="en-US" sz="1800" dirty="0" smtClean="0">
                <a:latin typeface="+mn-lt"/>
              </a:rPr>
              <a:t>C </a:t>
            </a:r>
            <a:r>
              <a:rPr lang="en-US" sz="1800" dirty="0">
                <a:latin typeface="+mn-lt"/>
              </a:rPr>
              <a:t>senses channel idle, starts frame transmission. If </a:t>
            </a:r>
            <a:r>
              <a:rPr lang="en-US" sz="1800" dirty="0" smtClean="0">
                <a:latin typeface="+mn-lt"/>
              </a:rPr>
              <a:t>N</a:t>
            </a:r>
            <a:r>
              <a:rPr lang="en-US" sz="100" dirty="0" smtClean="0">
                <a:latin typeface="+mn-lt"/>
              </a:rPr>
              <a:t> </a:t>
            </a:r>
            <a:r>
              <a:rPr lang="en-US" sz="1800" dirty="0" smtClean="0">
                <a:latin typeface="+mn-lt"/>
              </a:rPr>
              <a:t>I</a:t>
            </a:r>
            <a:r>
              <a:rPr lang="en-US" sz="100" dirty="0" smtClean="0">
                <a:latin typeface="+mn-lt"/>
              </a:rPr>
              <a:t> </a:t>
            </a:r>
            <a:r>
              <a:rPr lang="en-US" sz="1800" dirty="0" smtClean="0">
                <a:latin typeface="+mn-lt"/>
              </a:rPr>
              <a:t>C </a:t>
            </a:r>
            <a:r>
              <a:rPr lang="en-US" sz="1800" dirty="0">
                <a:latin typeface="+mn-lt"/>
              </a:rPr>
              <a:t>senses channel busy, waits until channel idle, then transmits.</a:t>
            </a:r>
            <a:endParaRPr lang="en-US" sz="1800" dirty="0">
              <a:latin typeface="+mn-lt"/>
            </a:endParaRPr>
          </a:p>
          <a:p>
            <a:pPr marL="431800" indent="-431800">
              <a:buFont typeface="+mj-lt"/>
              <a:buAutoNum type="arabicPeriod"/>
              <a:defRPr/>
            </a:pPr>
            <a:r>
              <a:rPr lang="en-US" sz="1800" dirty="0" smtClean="0">
                <a:latin typeface="+mn-lt"/>
              </a:rPr>
              <a:t>If N</a:t>
            </a:r>
            <a:r>
              <a:rPr lang="en-US" sz="100" dirty="0" smtClean="0">
                <a:latin typeface="+mn-lt"/>
              </a:rPr>
              <a:t> </a:t>
            </a:r>
            <a:r>
              <a:rPr lang="en-US" sz="1800" dirty="0" smtClean="0">
                <a:latin typeface="+mn-lt"/>
              </a:rPr>
              <a:t>I</a:t>
            </a:r>
            <a:r>
              <a:rPr lang="en-US" sz="100" dirty="0" smtClean="0">
                <a:latin typeface="+mn-lt"/>
              </a:rPr>
              <a:t> </a:t>
            </a:r>
            <a:r>
              <a:rPr lang="en-US" sz="1800" dirty="0" smtClean="0">
                <a:latin typeface="+mn-lt"/>
              </a:rPr>
              <a:t>C </a:t>
            </a:r>
            <a:r>
              <a:rPr lang="en-US" sz="1800" dirty="0">
                <a:latin typeface="+mn-lt"/>
              </a:rPr>
              <a:t>transmits entire frame without detecting another transmission, </a:t>
            </a:r>
            <a:r>
              <a:rPr lang="en-US" sz="1800" dirty="0" smtClean="0">
                <a:latin typeface="+mn-lt"/>
              </a:rPr>
              <a:t>N</a:t>
            </a:r>
            <a:r>
              <a:rPr lang="en-US" sz="100" dirty="0" smtClean="0">
                <a:latin typeface="+mn-lt"/>
              </a:rPr>
              <a:t> </a:t>
            </a:r>
            <a:r>
              <a:rPr lang="en-US" sz="1800" dirty="0" smtClean="0">
                <a:latin typeface="+mn-lt"/>
              </a:rPr>
              <a:t>I</a:t>
            </a:r>
            <a:r>
              <a:rPr lang="en-US" sz="100" dirty="0" smtClean="0">
                <a:latin typeface="+mn-lt"/>
              </a:rPr>
              <a:t> </a:t>
            </a:r>
            <a:r>
              <a:rPr lang="en-US" sz="1800" dirty="0" smtClean="0">
                <a:latin typeface="+mn-lt"/>
              </a:rPr>
              <a:t>C </a:t>
            </a:r>
            <a:r>
              <a:rPr lang="en-US" sz="1800" dirty="0">
                <a:latin typeface="+mn-lt"/>
              </a:rPr>
              <a:t>is done with frame </a:t>
            </a:r>
            <a:r>
              <a:rPr lang="en-US" sz="1800" dirty="0" smtClean="0">
                <a:latin typeface="+mn-lt"/>
              </a:rPr>
              <a:t>!</a:t>
            </a:r>
            <a:endParaRPr lang="en-US" sz="1800" dirty="0" smtClean="0">
              <a:latin typeface="+mn-lt"/>
            </a:endParaRPr>
          </a:p>
          <a:p>
            <a:pPr marL="431800" indent="-431800">
              <a:buFont typeface="+mj-lt"/>
              <a:buAutoNum type="arabicPeriod"/>
              <a:defRPr/>
            </a:pPr>
            <a:r>
              <a:rPr lang="en-US" sz="1800" dirty="0" smtClean="0">
                <a:latin typeface="+mn-lt"/>
              </a:rPr>
              <a:t>If N</a:t>
            </a:r>
            <a:r>
              <a:rPr lang="en-US" sz="100" dirty="0" smtClean="0">
                <a:latin typeface="+mn-lt"/>
              </a:rPr>
              <a:t> </a:t>
            </a:r>
            <a:r>
              <a:rPr lang="en-US" sz="1800" dirty="0" smtClean="0">
                <a:latin typeface="+mn-lt"/>
              </a:rPr>
              <a:t>I</a:t>
            </a:r>
            <a:r>
              <a:rPr lang="en-US" sz="100" dirty="0" smtClean="0">
                <a:latin typeface="+mn-lt"/>
              </a:rPr>
              <a:t> </a:t>
            </a:r>
            <a:r>
              <a:rPr lang="en-US" sz="1800" dirty="0" smtClean="0">
                <a:latin typeface="+mn-lt"/>
              </a:rPr>
              <a:t>C </a:t>
            </a:r>
            <a:r>
              <a:rPr lang="en-US" sz="1800" dirty="0">
                <a:latin typeface="+mn-lt"/>
              </a:rPr>
              <a:t>detects another transmission while transmitting, </a:t>
            </a:r>
            <a:r>
              <a:rPr lang="en-US" sz="1800" dirty="0" smtClean="0">
                <a:latin typeface="+mn-lt"/>
              </a:rPr>
              <a:t>aborts </a:t>
            </a:r>
            <a:r>
              <a:rPr lang="en-US" sz="1800" dirty="0">
                <a:latin typeface="+mn-lt"/>
              </a:rPr>
              <a:t>and sends jam signal</a:t>
            </a:r>
            <a:endParaRPr lang="en-US" sz="1800" dirty="0">
              <a:latin typeface="+mn-lt"/>
            </a:endParaRPr>
          </a:p>
          <a:p>
            <a:pPr marL="431800" indent="-431800">
              <a:buFont typeface="+mj-lt"/>
              <a:buAutoNum type="arabicPeriod"/>
              <a:defRPr/>
            </a:pPr>
            <a:r>
              <a:rPr lang="en-US" sz="1800" dirty="0" smtClean="0">
                <a:latin typeface="+mn-lt"/>
              </a:rPr>
              <a:t>After </a:t>
            </a:r>
            <a:r>
              <a:rPr lang="en-US" sz="1800" dirty="0">
                <a:latin typeface="+mn-lt"/>
              </a:rPr>
              <a:t>aborting, </a:t>
            </a:r>
            <a:r>
              <a:rPr lang="en-US" sz="1800" dirty="0" smtClean="0">
                <a:latin typeface="+mn-lt"/>
              </a:rPr>
              <a:t>N</a:t>
            </a:r>
            <a:r>
              <a:rPr lang="en-US" sz="100" dirty="0" smtClean="0">
                <a:latin typeface="+mn-lt"/>
              </a:rPr>
              <a:t> </a:t>
            </a:r>
            <a:r>
              <a:rPr lang="en-US" sz="1800" dirty="0" smtClean="0">
                <a:latin typeface="+mn-lt"/>
              </a:rPr>
              <a:t>I</a:t>
            </a:r>
            <a:r>
              <a:rPr lang="en-US" sz="100" dirty="0" smtClean="0">
                <a:latin typeface="+mn-lt"/>
              </a:rPr>
              <a:t> </a:t>
            </a:r>
            <a:r>
              <a:rPr lang="en-US" sz="1800" dirty="0" smtClean="0">
                <a:latin typeface="+mn-lt"/>
              </a:rPr>
              <a:t>C </a:t>
            </a:r>
            <a:r>
              <a:rPr lang="en-US" sz="1800" dirty="0">
                <a:latin typeface="+mn-lt"/>
              </a:rPr>
              <a:t>enters </a:t>
            </a:r>
            <a:r>
              <a:rPr lang="en-US" sz="1800" b="1" dirty="0">
                <a:solidFill>
                  <a:srgbClr val="FF0000"/>
                </a:solidFill>
                <a:latin typeface="+mn-lt"/>
              </a:rPr>
              <a:t>binary (exponential) backoff</a:t>
            </a:r>
            <a:r>
              <a:rPr lang="en-US" sz="1800" b="1" dirty="0" smtClean="0">
                <a:solidFill>
                  <a:schemeClr val="tx1"/>
                </a:solidFill>
                <a:latin typeface="+mn-lt"/>
              </a:rPr>
              <a:t>:</a:t>
            </a:r>
            <a:endParaRPr lang="en-US" sz="1800" b="1" dirty="0">
              <a:solidFill>
                <a:schemeClr val="tx1"/>
              </a:solidFill>
              <a:latin typeface="+mn-lt"/>
            </a:endParaRPr>
          </a:p>
        </p:txBody>
      </p:sp>
      <p:sp>
        <p:nvSpPr>
          <p:cNvPr id="13" name="Content Placeholder 12"/>
          <p:cNvSpPr>
            <a:spLocks noGrp="1"/>
          </p:cNvSpPr>
          <p:nvPr>
            <p:ph idx="13"/>
          </p:nvPr>
        </p:nvSpPr>
        <p:spPr>
          <a:xfrm>
            <a:off x="457200" y="4667227"/>
            <a:ext cx="6105525" cy="485799"/>
          </a:xfrm>
        </p:spPr>
        <p:txBody>
          <a:bodyPr/>
          <a:lstStyle/>
          <a:p>
            <a:pPr marL="741680" indent="-284480">
              <a:spcBef>
                <a:spcPts val="600"/>
              </a:spcBef>
              <a:buFont typeface="Arial" panose="020B0604020202020204" pitchFamily="34" charset="0"/>
              <a:buChar char="–"/>
            </a:pPr>
            <a:r>
              <a:rPr lang="en-US" sz="1800" dirty="0">
                <a:latin typeface="+mn-lt"/>
              </a:rPr>
              <a:t>after </a:t>
            </a:r>
            <a:r>
              <a:rPr lang="en-US" sz="1800" i="1" dirty="0">
                <a:latin typeface="+mn-lt"/>
              </a:rPr>
              <a:t>m</a:t>
            </a:r>
            <a:r>
              <a:rPr lang="en-US" sz="1800" dirty="0">
                <a:latin typeface="+mn-lt"/>
              </a:rPr>
              <a:t>th collision, </a:t>
            </a:r>
            <a:r>
              <a:rPr lang="en-US" sz="1800" dirty="0" smtClean="0">
                <a:latin typeface="+mn-lt"/>
              </a:rPr>
              <a:t>N</a:t>
            </a:r>
            <a:r>
              <a:rPr lang="en-US" sz="100" dirty="0" smtClean="0">
                <a:latin typeface="+mn-lt"/>
              </a:rPr>
              <a:t> </a:t>
            </a:r>
            <a:r>
              <a:rPr lang="en-US" sz="1800" dirty="0" smtClean="0">
                <a:latin typeface="+mn-lt"/>
              </a:rPr>
              <a:t>I</a:t>
            </a:r>
            <a:r>
              <a:rPr lang="en-US" sz="100" dirty="0" smtClean="0">
                <a:latin typeface="+mn-lt"/>
              </a:rPr>
              <a:t> </a:t>
            </a:r>
            <a:r>
              <a:rPr lang="en-US" sz="1800" dirty="0" smtClean="0">
                <a:latin typeface="+mn-lt"/>
              </a:rPr>
              <a:t>C </a:t>
            </a:r>
            <a:r>
              <a:rPr lang="en-US" sz="1800" dirty="0">
                <a:latin typeface="+mn-lt"/>
              </a:rPr>
              <a:t>chooses </a:t>
            </a:r>
            <a:r>
              <a:rPr lang="en-US" sz="1800" i="1" dirty="0">
                <a:solidFill>
                  <a:srgbClr val="FF0000"/>
                </a:solidFill>
                <a:latin typeface="+mn-lt"/>
              </a:rPr>
              <a:t>K </a:t>
            </a:r>
            <a:r>
              <a:rPr lang="en-US" sz="1800" dirty="0">
                <a:latin typeface="+mn-lt"/>
              </a:rPr>
              <a:t>at random from</a:t>
            </a:r>
            <a:endParaRPr lang="en-US" sz="1800" dirty="0">
              <a:latin typeface="+mn-lt"/>
            </a:endParaRPr>
          </a:p>
        </p:txBody>
      </p:sp>
      <p:graphicFrame>
        <p:nvGraphicFramePr>
          <p:cNvPr id="3" name="Object 2" descr="Left brace 0, 1, 2, and so on to 2 to the m power minus 1 right brace.&#10;"/>
          <p:cNvGraphicFramePr>
            <a:graphicFrameLocks noChangeAspect="1"/>
          </p:cNvGraphicFramePr>
          <p:nvPr/>
        </p:nvGraphicFramePr>
        <p:xfrm>
          <a:off x="6401971" y="4714515"/>
          <a:ext cx="2055058" cy="385323"/>
        </p:xfrm>
        <a:graphic>
          <a:graphicData uri="http://schemas.openxmlformats.org/presentationml/2006/ole">
            <mc:AlternateContent xmlns:mc="http://schemas.openxmlformats.org/markup-compatibility/2006">
              <mc:Choice xmlns:v="urn:schemas-microsoft-com:vml" Requires="v">
                <p:oleObj spid="_x0000_s8386" name="Equation" r:id="rId1" imgW="29260800" imgH="5486400" progId="Equation.DSMT4">
                  <p:embed/>
                </p:oleObj>
              </mc:Choice>
              <mc:Fallback>
                <p:oleObj name="Equation" r:id="rId1" imgW="29260800" imgH="5486400" progId="Equation.DSMT4">
                  <p:embed/>
                  <p:pic>
                    <p:nvPicPr>
                      <p:cNvPr id="0" name="图片 8385"/>
                      <p:cNvPicPr/>
                      <p:nvPr/>
                    </p:nvPicPr>
                    <p:blipFill>
                      <a:blip r:embed="rId2"/>
                      <a:stretch>
                        <a:fillRect/>
                      </a:stretch>
                    </p:blipFill>
                    <p:spPr>
                      <a:xfrm>
                        <a:off x="6401971" y="4714515"/>
                        <a:ext cx="2055058" cy="385323"/>
                      </a:xfrm>
                      <a:prstGeom prst="rect">
                        <a:avLst/>
                      </a:prstGeom>
                    </p:spPr>
                  </p:pic>
                </p:oleObj>
              </mc:Fallback>
            </mc:AlternateContent>
          </a:graphicData>
        </a:graphic>
      </p:graphicFrame>
      <p:sp>
        <p:nvSpPr>
          <p:cNvPr id="14" name="Content Placeholder 13"/>
          <p:cNvSpPr>
            <a:spLocks noGrp="1"/>
          </p:cNvSpPr>
          <p:nvPr>
            <p:ph idx="14"/>
          </p:nvPr>
        </p:nvSpPr>
        <p:spPr>
          <a:xfrm>
            <a:off x="457200" y="5027985"/>
            <a:ext cx="8229600" cy="797438"/>
          </a:xfrm>
        </p:spPr>
        <p:txBody>
          <a:bodyPr/>
          <a:lstStyle/>
          <a:p>
            <a:pPr marL="714375" lvl="1" indent="0">
              <a:buNone/>
              <a:defRPr/>
            </a:pPr>
            <a:r>
              <a:rPr lang="en-US" sz="1800" dirty="0" smtClean="0">
                <a:latin typeface="+mn-lt"/>
              </a:rPr>
              <a:t>N</a:t>
            </a:r>
            <a:r>
              <a:rPr lang="en-US" sz="100" dirty="0" smtClean="0">
                <a:latin typeface="+mn-lt"/>
              </a:rPr>
              <a:t> </a:t>
            </a:r>
            <a:r>
              <a:rPr lang="en-US" sz="1800" dirty="0" smtClean="0">
                <a:latin typeface="+mn-lt"/>
              </a:rPr>
              <a:t>I</a:t>
            </a:r>
            <a:r>
              <a:rPr lang="en-US" sz="100" dirty="0" smtClean="0">
                <a:latin typeface="+mn-lt"/>
              </a:rPr>
              <a:t> </a:t>
            </a:r>
            <a:r>
              <a:rPr lang="en-US" sz="1800" dirty="0" smtClean="0">
                <a:latin typeface="+mn-lt"/>
              </a:rPr>
              <a:t>C </a:t>
            </a:r>
            <a:r>
              <a:rPr lang="en-US" sz="1800" dirty="0">
                <a:latin typeface="+mn-lt"/>
              </a:rPr>
              <a:t>waits K</a:t>
            </a:r>
            <a:r>
              <a:rPr lang="el-GR" sz="1800" dirty="0">
                <a:latin typeface="+mn-lt"/>
              </a:rPr>
              <a:t>·</a:t>
            </a:r>
            <a:r>
              <a:rPr lang="en-US" sz="1800" dirty="0">
                <a:latin typeface="+mn-lt"/>
              </a:rPr>
              <a:t>512 bit times, returns to Step 2</a:t>
            </a:r>
            <a:endParaRPr lang="en-US" sz="1800" dirty="0">
              <a:latin typeface="+mn-lt"/>
            </a:endParaRPr>
          </a:p>
          <a:p>
            <a:pPr lvl="1" indent="-284480">
              <a:buFont typeface="Arial" panose="020B0604020202020204" pitchFamily="34" charset="0"/>
              <a:buChar char="–"/>
              <a:defRPr/>
            </a:pPr>
            <a:r>
              <a:rPr lang="en-US" sz="1800" dirty="0">
                <a:latin typeface="+mn-lt"/>
              </a:rPr>
              <a:t>longer backoff interval with more </a:t>
            </a:r>
            <a:r>
              <a:rPr lang="en-US" sz="1800" dirty="0" smtClean="0">
                <a:latin typeface="+mn-lt"/>
              </a:rPr>
              <a:t>collisions</a:t>
            </a:r>
            <a:endParaRPr lang="en-US" sz="18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a:t>
            </a:r>
            <a:r>
              <a:rPr lang="en-IN" sz="100" dirty="0" smtClean="0"/>
              <a:t> </a:t>
            </a:r>
            <a:r>
              <a:rPr lang="en-IN" dirty="0" smtClean="0"/>
              <a:t>S</a:t>
            </a:r>
            <a:r>
              <a:rPr lang="en-IN" sz="100" dirty="0" smtClean="0"/>
              <a:t> </a:t>
            </a:r>
            <a:r>
              <a:rPr lang="en-IN" dirty="0" smtClean="0"/>
              <a:t>M</a:t>
            </a:r>
            <a:r>
              <a:rPr lang="en-IN" sz="100" dirty="0" smtClean="0"/>
              <a:t> </a:t>
            </a:r>
            <a:r>
              <a:rPr lang="en-IN" dirty="0" smtClean="0"/>
              <a:t>A/C</a:t>
            </a:r>
            <a:r>
              <a:rPr lang="en-IN" sz="100" dirty="0" smtClean="0"/>
              <a:t> </a:t>
            </a:r>
            <a:r>
              <a:rPr lang="en-IN" dirty="0" smtClean="0"/>
              <a:t>D </a:t>
            </a:r>
            <a:r>
              <a:rPr lang="en-IN" dirty="0"/>
              <a:t>Efficiency</a:t>
            </a:r>
            <a:endParaRPr lang="en-IN" dirty="0"/>
          </a:p>
        </p:txBody>
      </p:sp>
      <p:sp>
        <p:nvSpPr>
          <p:cNvPr id="4" name="Text Placeholder 3"/>
          <p:cNvSpPr>
            <a:spLocks noGrp="1"/>
          </p:cNvSpPr>
          <p:nvPr>
            <p:ph type="body" idx="1"/>
          </p:nvPr>
        </p:nvSpPr>
        <p:spPr>
          <a:xfrm>
            <a:off x="457200" y="1600201"/>
            <a:ext cx="8229600" cy="1082040"/>
          </a:xfrm>
        </p:spPr>
        <p:txBody>
          <a:bodyPr/>
          <a:lstStyle/>
          <a:p>
            <a:pPr marL="255905" indent="-255905">
              <a:defRPr/>
            </a:pPr>
            <a:r>
              <a:rPr lang="en-US" sz="2400" dirty="0">
                <a:latin typeface="+mn-lt"/>
              </a:rPr>
              <a:t>T</a:t>
            </a:r>
            <a:r>
              <a:rPr lang="en-US" sz="2400" baseline="-25000" dirty="0">
                <a:latin typeface="+mn-lt"/>
              </a:rPr>
              <a:t>prop</a:t>
            </a:r>
            <a:r>
              <a:rPr lang="en-US" sz="2400" dirty="0">
                <a:latin typeface="+mn-lt"/>
              </a:rPr>
              <a:t> = max prop delay between 2 nodes in </a:t>
            </a:r>
            <a:r>
              <a:rPr lang="en-US" sz="2400" dirty="0" smtClean="0">
                <a:latin typeface="+mn-lt"/>
              </a:rPr>
              <a:t>LAN</a:t>
            </a:r>
            <a:endParaRPr lang="en-US" sz="2400" dirty="0">
              <a:latin typeface="+mn-lt"/>
            </a:endParaRPr>
          </a:p>
          <a:p>
            <a:pPr marL="255905" indent="-255905">
              <a:defRPr/>
            </a:pPr>
            <a:r>
              <a:rPr lang="en-US" sz="2400" dirty="0">
                <a:latin typeface="+mn-lt"/>
              </a:rPr>
              <a:t>t</a:t>
            </a:r>
            <a:r>
              <a:rPr lang="en-US" sz="2400" baseline="-25000" dirty="0">
                <a:latin typeface="+mn-lt"/>
              </a:rPr>
              <a:t>trans</a:t>
            </a:r>
            <a:r>
              <a:rPr lang="en-US" sz="2400" dirty="0">
                <a:latin typeface="+mn-lt"/>
              </a:rPr>
              <a:t> = time to transmit max-size </a:t>
            </a:r>
            <a:r>
              <a:rPr lang="en-US" sz="2400" dirty="0" smtClean="0">
                <a:latin typeface="+mn-lt"/>
              </a:rPr>
              <a:t>frame</a:t>
            </a:r>
            <a:endParaRPr lang="en-US" sz="2400" dirty="0">
              <a:latin typeface="+mn-lt"/>
            </a:endParaRPr>
          </a:p>
        </p:txBody>
      </p:sp>
      <p:graphicFrame>
        <p:nvGraphicFramePr>
          <p:cNvPr id="6" name="Object 4" descr="Efficiency = start fraction 1 over 1 + 5 t sub prop forward slash t sub trans end fraction"/>
          <p:cNvGraphicFramePr>
            <a:graphicFrameLocks noChangeAspect="1"/>
          </p:cNvGraphicFramePr>
          <p:nvPr/>
        </p:nvGraphicFramePr>
        <p:xfrm>
          <a:off x="2847811" y="2844730"/>
          <a:ext cx="3448378" cy="846596"/>
        </p:xfrm>
        <a:graphic>
          <a:graphicData uri="http://schemas.openxmlformats.org/presentationml/2006/ole">
            <mc:AlternateContent xmlns:mc="http://schemas.openxmlformats.org/markup-compatibility/2006">
              <mc:Choice xmlns:v="urn:schemas-microsoft-com:vml" Requires="v">
                <p:oleObj spid="_x0000_s2567" name="Equation" r:id="rId1" imgW="43281600" imgH="10668000" progId="Equation.DSMT4">
                  <p:embed/>
                </p:oleObj>
              </mc:Choice>
              <mc:Fallback>
                <p:oleObj name="Equation" r:id="rId1" imgW="43281600" imgH="10668000" progId="Equation.DSMT4">
                  <p:embed/>
                  <p:pic>
                    <p:nvPicPr>
                      <p:cNvPr id="0" name="Object 4"/>
                      <p:cNvPicPr>
                        <a:picLocks noChangeAspect="1" noChangeArrowheads="1"/>
                      </p:cNvPicPr>
                      <p:nvPr/>
                    </p:nvPicPr>
                    <p:blipFill>
                      <a:blip r:embed="rId2"/>
                      <a:srcRect/>
                      <a:stretch>
                        <a:fillRect/>
                      </a:stretch>
                    </p:blipFill>
                    <p:spPr bwMode="auto">
                      <a:xfrm>
                        <a:off x="2847811" y="2844730"/>
                        <a:ext cx="3448378" cy="846596"/>
                      </a:xfrm>
                      <a:prstGeom prst="rect">
                        <a:avLst/>
                      </a:prstGeom>
                      <a:noFill/>
                      <a:ln>
                        <a:noFill/>
                      </a:ln>
                      <a:effectLst/>
                    </p:spPr>
                  </p:pic>
                </p:oleObj>
              </mc:Fallback>
            </mc:AlternateContent>
          </a:graphicData>
        </a:graphic>
      </p:graphicFrame>
      <p:sp>
        <p:nvSpPr>
          <p:cNvPr id="5" name="Text Placeholder 4"/>
          <p:cNvSpPr>
            <a:spLocks noGrp="1"/>
          </p:cNvSpPr>
          <p:nvPr>
            <p:ph type="body" idx="2"/>
          </p:nvPr>
        </p:nvSpPr>
        <p:spPr>
          <a:xfrm>
            <a:off x="457200" y="3853815"/>
            <a:ext cx="8229600" cy="2296160"/>
          </a:xfrm>
        </p:spPr>
        <p:txBody>
          <a:bodyPr/>
          <a:lstStyle/>
          <a:p>
            <a:pPr marL="255905" indent="-255905">
              <a:defRPr/>
            </a:pPr>
            <a:r>
              <a:rPr lang="en-US" sz="2400" dirty="0">
                <a:latin typeface="+mn-lt"/>
              </a:rPr>
              <a:t>efficiency goes to </a:t>
            </a:r>
            <a:r>
              <a:rPr lang="en-US" sz="2400" dirty="0" smtClean="0">
                <a:latin typeface="+mn-lt"/>
              </a:rPr>
              <a:t>1 </a:t>
            </a:r>
            <a:endParaRPr lang="en-US" sz="2400" dirty="0">
              <a:latin typeface="+mn-lt"/>
            </a:endParaRPr>
          </a:p>
          <a:p>
            <a:pPr marL="741680" lvl="1" indent="-284480">
              <a:defRPr/>
            </a:pPr>
            <a:r>
              <a:rPr lang="en-US" sz="2400" dirty="0">
                <a:latin typeface="+mn-lt"/>
              </a:rPr>
              <a:t>as </a:t>
            </a:r>
            <a:r>
              <a:rPr lang="en-US" sz="2400" i="1" dirty="0">
                <a:latin typeface="+mn-lt"/>
              </a:rPr>
              <a:t>t</a:t>
            </a:r>
            <a:r>
              <a:rPr lang="en-US" sz="2400" i="1" baseline="-25000" dirty="0">
                <a:latin typeface="+mn-lt"/>
              </a:rPr>
              <a:t>prop</a:t>
            </a:r>
            <a:r>
              <a:rPr lang="en-US" sz="2400" dirty="0">
                <a:latin typeface="+mn-lt"/>
              </a:rPr>
              <a:t> goes to 0</a:t>
            </a:r>
            <a:endParaRPr lang="en-US" sz="2400" dirty="0">
              <a:latin typeface="+mn-lt"/>
            </a:endParaRPr>
          </a:p>
          <a:p>
            <a:pPr marL="741680" lvl="1" indent="-284480">
              <a:defRPr/>
            </a:pPr>
            <a:r>
              <a:rPr lang="en-US" sz="2400" dirty="0">
                <a:latin typeface="+mn-lt"/>
              </a:rPr>
              <a:t>as </a:t>
            </a:r>
            <a:r>
              <a:rPr lang="en-US" sz="2400" i="1" dirty="0">
                <a:latin typeface="+mn-lt"/>
              </a:rPr>
              <a:t>t</a:t>
            </a:r>
            <a:r>
              <a:rPr lang="en-US" sz="2400" i="1" baseline="-25000" dirty="0">
                <a:latin typeface="+mn-lt"/>
              </a:rPr>
              <a:t>trans</a:t>
            </a:r>
            <a:r>
              <a:rPr lang="en-US" sz="2400" dirty="0">
                <a:latin typeface="+mn-lt"/>
              </a:rPr>
              <a:t> goes to infinity</a:t>
            </a:r>
            <a:endParaRPr lang="en-US" sz="2400" dirty="0">
              <a:latin typeface="+mn-lt"/>
            </a:endParaRPr>
          </a:p>
          <a:p>
            <a:pPr marL="255905" indent="-255905">
              <a:defRPr/>
            </a:pPr>
            <a:r>
              <a:rPr lang="en-US" sz="2400" dirty="0">
                <a:latin typeface="+mn-lt"/>
              </a:rPr>
              <a:t>better performance than </a:t>
            </a:r>
            <a:r>
              <a:rPr lang="en-US" sz="2400" dirty="0" smtClean="0">
                <a:latin typeface="+mn-lt"/>
              </a:rPr>
              <a:t>A</a:t>
            </a:r>
            <a:r>
              <a:rPr lang="en-US" sz="100" dirty="0" smtClean="0">
                <a:latin typeface="+mn-lt"/>
              </a:rPr>
              <a:t> </a:t>
            </a:r>
            <a:r>
              <a:rPr lang="en-US" sz="2400" dirty="0" smtClean="0">
                <a:latin typeface="+mn-lt"/>
              </a:rPr>
              <a:t>L</a:t>
            </a:r>
            <a:r>
              <a:rPr lang="en-US" sz="100" dirty="0" smtClean="0">
                <a:latin typeface="+mn-lt"/>
              </a:rPr>
              <a:t> </a:t>
            </a:r>
            <a:r>
              <a:rPr lang="en-US" sz="2400" dirty="0" smtClean="0">
                <a:latin typeface="+mn-lt"/>
              </a:rPr>
              <a:t>O</a:t>
            </a:r>
            <a:r>
              <a:rPr lang="en-US" sz="100" dirty="0" smtClean="0">
                <a:latin typeface="+mn-lt"/>
              </a:rPr>
              <a:t> </a:t>
            </a:r>
            <a:r>
              <a:rPr lang="en-US" sz="2400" dirty="0" smtClean="0">
                <a:latin typeface="+mn-lt"/>
              </a:rPr>
              <a:t>H</a:t>
            </a:r>
            <a:r>
              <a:rPr lang="en-US" sz="100" dirty="0" smtClean="0">
                <a:latin typeface="+mn-lt"/>
              </a:rPr>
              <a:t> </a:t>
            </a:r>
            <a:r>
              <a:rPr lang="en-US" sz="2400" dirty="0" smtClean="0">
                <a:latin typeface="+mn-lt"/>
              </a:rPr>
              <a:t>A</a:t>
            </a:r>
            <a:r>
              <a:rPr lang="en-US" sz="2400" dirty="0">
                <a:latin typeface="+mn-lt"/>
              </a:rPr>
              <a:t>: and simple, cheap, decentralized</a:t>
            </a:r>
            <a:r>
              <a:rPr lang="en-US" sz="2400" dirty="0" smtClean="0">
                <a:latin typeface="+mn-lt"/>
              </a:rPr>
              <a:t>!</a:t>
            </a:r>
            <a:endParaRPr lang="en-US" sz="2400" dirty="0">
              <a:latin typeface="+mn-lt"/>
            </a:endParaRP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IN" dirty="0" smtClean="0"/>
              <a:t>“Taking Turns” MAC Protocols </a:t>
            </a:r>
            <a:r>
              <a:rPr lang="en-IN" sz="2000" b="0" dirty="0" smtClean="0"/>
              <a:t>(1 of 3)</a:t>
            </a:r>
            <a:endParaRPr lang="en-IN" sz="2000" b="0" dirty="0"/>
          </a:p>
        </p:txBody>
      </p:sp>
      <p:sp>
        <p:nvSpPr>
          <p:cNvPr id="6" name="Text Placeholder 5"/>
          <p:cNvSpPr>
            <a:spLocks noGrp="1"/>
          </p:cNvSpPr>
          <p:nvPr>
            <p:ph idx="1"/>
          </p:nvPr>
        </p:nvSpPr>
        <p:spPr>
          <a:xfrm>
            <a:off x="457200" y="1600199"/>
            <a:ext cx="8229600" cy="1837377"/>
          </a:xfrm>
        </p:spPr>
        <p:txBody>
          <a:bodyPr/>
          <a:lstStyle/>
          <a:p>
            <a:pPr marL="0" indent="0">
              <a:buFont typeface="Wingdings" panose="05000000000000000000" charset="0"/>
              <a:buNone/>
              <a:defRPr/>
            </a:pPr>
            <a:r>
              <a:rPr lang="en-US" sz="2400" b="1" dirty="0">
                <a:solidFill>
                  <a:schemeClr val="tx1"/>
                </a:solidFill>
                <a:latin typeface="+mn-lt"/>
              </a:rPr>
              <a:t>channel partitioning </a:t>
            </a:r>
            <a:r>
              <a:rPr lang="en-US" sz="2400" b="1" dirty="0" smtClean="0">
                <a:solidFill>
                  <a:schemeClr val="tx1"/>
                </a:solidFill>
                <a:latin typeface="+mn-lt"/>
              </a:rPr>
              <a:t>MAC </a:t>
            </a:r>
            <a:r>
              <a:rPr lang="en-US" sz="2400" b="1" dirty="0">
                <a:solidFill>
                  <a:schemeClr val="tx1"/>
                </a:solidFill>
                <a:latin typeface="+mn-lt"/>
              </a:rPr>
              <a:t>protocols:</a:t>
            </a:r>
            <a:endParaRPr lang="en-US" sz="2400" b="1" dirty="0">
              <a:solidFill>
                <a:schemeClr val="tx1"/>
              </a:solidFill>
              <a:latin typeface="+mn-lt"/>
            </a:endParaRPr>
          </a:p>
          <a:p>
            <a:pPr lvl="1" indent="-284480">
              <a:buFont typeface="Arial" panose="020B0604020202020204" pitchFamily="34" charset="0"/>
              <a:buChar char="–"/>
              <a:defRPr/>
            </a:pPr>
            <a:r>
              <a:rPr lang="en-US" sz="2400" dirty="0">
                <a:latin typeface="+mn-lt"/>
              </a:rPr>
              <a:t>share channel </a:t>
            </a:r>
            <a:r>
              <a:rPr lang="en-US" sz="2400" b="1" dirty="0">
                <a:latin typeface="+mn-lt"/>
              </a:rPr>
              <a:t>efficiently and fairly</a:t>
            </a:r>
            <a:r>
              <a:rPr lang="en-US" sz="2400" dirty="0">
                <a:latin typeface="+mn-lt"/>
              </a:rPr>
              <a:t> at high load</a:t>
            </a:r>
            <a:endParaRPr lang="en-US" sz="2400" dirty="0">
              <a:latin typeface="+mn-lt"/>
            </a:endParaRPr>
          </a:p>
          <a:p>
            <a:pPr lvl="1" indent="-284480">
              <a:buFont typeface="Arial" panose="020B0604020202020204" pitchFamily="34" charset="0"/>
              <a:buChar char="–"/>
              <a:defRPr/>
            </a:pPr>
            <a:r>
              <a:rPr lang="en-US" sz="2400" dirty="0">
                <a:latin typeface="+mn-lt"/>
              </a:rPr>
              <a:t>inefficient at low load: delay in channel access, 1/N bandwidth allocated even if only 1 active node</a:t>
            </a:r>
            <a:r>
              <a:rPr lang="en-US" sz="2400" dirty="0" smtClean="0">
                <a:latin typeface="+mn-lt"/>
              </a:rPr>
              <a:t>!</a:t>
            </a:r>
            <a:endParaRPr lang="en-US" sz="2400" dirty="0">
              <a:latin typeface="+mn-lt"/>
            </a:endParaRPr>
          </a:p>
        </p:txBody>
      </p:sp>
      <p:sp>
        <p:nvSpPr>
          <p:cNvPr id="2" name="Content Placeholder 1"/>
          <p:cNvSpPr>
            <a:spLocks noGrp="1"/>
          </p:cNvSpPr>
          <p:nvPr>
            <p:ph idx="13"/>
          </p:nvPr>
        </p:nvSpPr>
        <p:spPr>
          <a:xfrm>
            <a:off x="473720" y="3437577"/>
            <a:ext cx="8229600" cy="1723360"/>
          </a:xfrm>
        </p:spPr>
        <p:txBody>
          <a:bodyPr/>
          <a:lstStyle/>
          <a:p>
            <a:pPr marL="0" indent="0">
              <a:buFont typeface="Wingdings" panose="05000000000000000000" charset="0"/>
              <a:buNone/>
              <a:defRPr/>
            </a:pPr>
            <a:r>
              <a:rPr lang="en-US" sz="2400" b="1" dirty="0">
                <a:solidFill>
                  <a:schemeClr val="tx1"/>
                </a:solidFill>
                <a:latin typeface="+mn-lt"/>
              </a:rPr>
              <a:t>random access MAC protocols</a:t>
            </a:r>
            <a:endParaRPr lang="en-US" sz="2400" b="1" dirty="0">
              <a:solidFill>
                <a:schemeClr val="tx1"/>
              </a:solidFill>
              <a:latin typeface="+mn-lt"/>
            </a:endParaRPr>
          </a:p>
          <a:p>
            <a:pPr lvl="1" indent="-284480">
              <a:buFont typeface="Arial" panose="020B0604020202020204" pitchFamily="34" charset="0"/>
              <a:buChar char="–"/>
              <a:defRPr/>
            </a:pPr>
            <a:r>
              <a:rPr lang="en-US" sz="2400" dirty="0">
                <a:latin typeface="+mn-lt"/>
              </a:rPr>
              <a:t>efficient at low load: single node can fully utilize channel</a:t>
            </a:r>
            <a:endParaRPr lang="en-US" sz="2400" dirty="0">
              <a:latin typeface="+mn-lt"/>
            </a:endParaRPr>
          </a:p>
          <a:p>
            <a:pPr lvl="1" indent="-284480">
              <a:buFont typeface="Arial" panose="020B0604020202020204" pitchFamily="34" charset="0"/>
              <a:buChar char="–"/>
              <a:defRPr/>
            </a:pPr>
            <a:r>
              <a:rPr lang="en-US" sz="2400" dirty="0">
                <a:latin typeface="+mn-lt"/>
              </a:rPr>
              <a:t>high load: collision overhead</a:t>
            </a:r>
            <a:endParaRPr lang="en-US" sz="2400" dirty="0">
              <a:latin typeface="+mn-lt"/>
            </a:endParaRPr>
          </a:p>
        </p:txBody>
      </p:sp>
      <p:sp>
        <p:nvSpPr>
          <p:cNvPr id="3" name="Content Placeholder 2"/>
          <p:cNvSpPr>
            <a:spLocks noGrp="1"/>
          </p:cNvSpPr>
          <p:nvPr>
            <p:ph idx="14"/>
          </p:nvPr>
        </p:nvSpPr>
        <p:spPr>
          <a:xfrm>
            <a:off x="473720" y="5321356"/>
            <a:ext cx="8229600" cy="919336"/>
          </a:xfrm>
        </p:spPr>
        <p:txBody>
          <a:bodyPr/>
          <a:lstStyle/>
          <a:p>
            <a:pPr marL="0" indent="0">
              <a:buFont typeface="Wingdings" panose="05000000000000000000" charset="0"/>
              <a:buNone/>
              <a:defRPr/>
            </a:pPr>
            <a:r>
              <a:rPr lang="en-US" sz="2400" b="1" dirty="0">
                <a:solidFill>
                  <a:schemeClr val="tx1"/>
                </a:solidFill>
                <a:latin typeface="+mn-lt"/>
              </a:rPr>
              <a:t>“taking turns” protocols</a:t>
            </a:r>
            <a:endParaRPr lang="en-US" sz="2400" b="1" dirty="0">
              <a:solidFill>
                <a:schemeClr val="tx1"/>
              </a:solidFill>
              <a:latin typeface="+mn-lt"/>
            </a:endParaRPr>
          </a:p>
          <a:p>
            <a:pPr marL="0" lvl="1" indent="0">
              <a:buFont typeface="Wingdings" panose="05000000000000000000" charset="0"/>
              <a:buNone/>
              <a:defRPr/>
            </a:pPr>
            <a:r>
              <a:rPr lang="en-US" sz="2400" dirty="0">
                <a:solidFill>
                  <a:srgbClr val="FF0000"/>
                </a:solidFill>
                <a:latin typeface="+mn-lt"/>
              </a:rPr>
              <a:t>look for best of both worlds</a:t>
            </a:r>
            <a:r>
              <a:rPr lang="en-US" sz="2400" dirty="0" smtClean="0">
                <a:solidFill>
                  <a:srgbClr val="FF0000"/>
                </a:solidFill>
                <a:latin typeface="+mn-lt"/>
              </a:rPr>
              <a:t>!</a:t>
            </a:r>
            <a:endParaRPr lang="en-US" sz="2400" dirty="0" smtClean="0">
              <a:solidFill>
                <a:srgbClr val="FF0000"/>
              </a:solidFill>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smtClean="0"/>
              <a:t>“Taking Turns” MAC Protocols </a:t>
            </a:r>
            <a:r>
              <a:rPr lang="en-IN" sz="2000" b="0" dirty="0" smtClean="0"/>
              <a:t>(2 of 3)</a:t>
            </a:r>
            <a:endParaRPr lang="en-IN" sz="2000" b="0" dirty="0"/>
          </a:p>
        </p:txBody>
      </p:sp>
      <p:sp>
        <p:nvSpPr>
          <p:cNvPr id="5" name="Text Placeholder 4"/>
          <p:cNvSpPr>
            <a:spLocks noGrp="1"/>
          </p:cNvSpPr>
          <p:nvPr>
            <p:ph type="body" idx="1"/>
          </p:nvPr>
        </p:nvSpPr>
        <p:spPr>
          <a:xfrm>
            <a:off x="457200" y="1600200"/>
            <a:ext cx="4785360" cy="4587240"/>
          </a:xfrm>
        </p:spPr>
        <p:txBody>
          <a:bodyPr/>
          <a:lstStyle/>
          <a:p>
            <a:pPr marL="0" indent="0">
              <a:buFont typeface="Wingdings" panose="05000000000000000000" charset="0"/>
              <a:buNone/>
              <a:defRPr/>
            </a:pPr>
            <a:r>
              <a:rPr lang="en-US" b="1" dirty="0">
                <a:solidFill>
                  <a:schemeClr val="tx1"/>
                </a:solidFill>
              </a:rPr>
              <a:t>polling</a:t>
            </a:r>
            <a:r>
              <a:rPr lang="en-US" b="1" dirty="0" smtClean="0">
                <a:solidFill>
                  <a:schemeClr val="tx1"/>
                </a:solidFill>
              </a:rPr>
              <a:t>:</a:t>
            </a:r>
            <a:endParaRPr lang="en-US" b="1" dirty="0">
              <a:solidFill>
                <a:schemeClr val="tx1"/>
              </a:solidFill>
            </a:endParaRPr>
          </a:p>
          <a:p>
            <a:pPr>
              <a:defRPr/>
            </a:pPr>
            <a:r>
              <a:rPr lang="en-US" dirty="0"/>
              <a:t>master node </a:t>
            </a:r>
            <a:r>
              <a:rPr lang="en-US" dirty="0" smtClean="0"/>
              <a:t>“invites” </a:t>
            </a:r>
            <a:r>
              <a:rPr lang="en-US" dirty="0"/>
              <a:t>slave nodes to transmit in turn</a:t>
            </a:r>
            <a:endParaRPr lang="en-US" dirty="0"/>
          </a:p>
          <a:p>
            <a:pPr>
              <a:defRPr/>
            </a:pPr>
            <a:r>
              <a:rPr lang="en-US" dirty="0"/>
              <a:t>typically used with </a:t>
            </a:r>
            <a:r>
              <a:rPr lang="en-US" dirty="0" smtClean="0"/>
              <a:t>“dumb” </a:t>
            </a:r>
            <a:r>
              <a:rPr lang="en-US" dirty="0"/>
              <a:t>slave devices</a:t>
            </a:r>
            <a:endParaRPr lang="en-US" dirty="0"/>
          </a:p>
          <a:p>
            <a:pPr>
              <a:defRPr/>
            </a:pPr>
            <a:r>
              <a:rPr lang="en-US" dirty="0"/>
              <a:t>concerns:</a:t>
            </a:r>
            <a:endParaRPr lang="en-US" dirty="0"/>
          </a:p>
          <a:p>
            <a:pPr lvl="1">
              <a:defRPr/>
            </a:pPr>
            <a:r>
              <a:rPr lang="en-US" dirty="0"/>
              <a:t>polling </a:t>
            </a:r>
            <a:r>
              <a:rPr lang="en-US" dirty="0" smtClean="0"/>
              <a:t>overhead</a:t>
            </a:r>
            <a:endParaRPr lang="en-US" dirty="0"/>
          </a:p>
          <a:p>
            <a:pPr lvl="1">
              <a:defRPr/>
            </a:pPr>
            <a:r>
              <a:rPr lang="en-US" dirty="0"/>
              <a:t>latency</a:t>
            </a:r>
            <a:endParaRPr lang="en-US" dirty="0"/>
          </a:p>
          <a:p>
            <a:pPr lvl="1">
              <a:defRPr/>
            </a:pPr>
            <a:r>
              <a:rPr lang="en-US" dirty="0"/>
              <a:t>single point of </a:t>
            </a:r>
            <a:r>
              <a:rPr lang="en-US" dirty="0">
                <a:solidFill>
                  <a:srgbClr val="FF0000"/>
                </a:solidFill>
              </a:rPr>
              <a:t>failure</a:t>
            </a:r>
            <a:r>
              <a:rPr lang="en-US" dirty="0"/>
              <a:t> (</a:t>
            </a:r>
            <a:r>
              <a:rPr lang="en-US" dirty="0" smtClean="0">
                <a:solidFill>
                  <a:srgbClr val="FF0000"/>
                </a:solidFill>
              </a:rPr>
              <a:t>master</a:t>
            </a:r>
            <a:r>
              <a:rPr lang="en-US" dirty="0" smtClean="0"/>
              <a:t>)np</a:t>
            </a:r>
            <a:endParaRPr lang="en-US" dirty="0"/>
          </a:p>
        </p:txBody>
      </p:sp>
      <p:pic>
        <p:nvPicPr>
          <p:cNvPr id="2" name="Picture 1" descr="A diagram of 2 connected parts. Slaves. 4 P C’s connect to a line, data. Master, A P C connected to the line, poll."/>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380508" y="2258229"/>
            <a:ext cx="3069284" cy="2798742"/>
          </a:xfrm>
          <a:prstGeom prst="rect">
            <a:avLst/>
          </a:prstGeom>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“Taking Turns” MAC Protocols </a:t>
            </a:r>
            <a:r>
              <a:rPr lang="en-IN" sz="2000" b="0" dirty="0" smtClean="0"/>
              <a:t>(3 of 3)</a:t>
            </a:r>
            <a:endParaRPr lang="en-IN" sz="2000" b="0" dirty="0"/>
          </a:p>
        </p:txBody>
      </p:sp>
      <p:sp>
        <p:nvSpPr>
          <p:cNvPr id="3" name="Text Placeholder 2"/>
          <p:cNvSpPr>
            <a:spLocks noGrp="1"/>
          </p:cNvSpPr>
          <p:nvPr>
            <p:ph type="body" idx="1"/>
          </p:nvPr>
        </p:nvSpPr>
        <p:spPr>
          <a:xfrm>
            <a:off x="457200" y="1600200"/>
            <a:ext cx="4057650" cy="4525963"/>
          </a:xfrm>
        </p:spPr>
        <p:txBody>
          <a:bodyPr/>
          <a:lstStyle/>
          <a:p>
            <a:pPr marL="0" indent="0">
              <a:spcBef>
                <a:spcPct val="20000"/>
              </a:spcBef>
              <a:buClr>
                <a:srgbClr val="000099"/>
              </a:buClr>
              <a:buSzPct val="65000"/>
              <a:buFont typeface="Wingdings" panose="05000000000000000000" charset="0"/>
              <a:buNone/>
              <a:defRPr/>
            </a:pPr>
            <a:r>
              <a:rPr lang="en-US" b="1" dirty="0">
                <a:solidFill>
                  <a:schemeClr val="tx1"/>
                </a:solidFill>
              </a:rPr>
              <a:t>token </a:t>
            </a:r>
            <a:r>
              <a:rPr lang="en-US" b="1" dirty="0" smtClean="0">
                <a:solidFill>
                  <a:schemeClr val="tx1"/>
                </a:solidFill>
              </a:rPr>
              <a:t>passing:</a:t>
            </a:r>
            <a:endParaRPr lang="en-US" b="1" dirty="0">
              <a:solidFill>
                <a:schemeClr val="tx1"/>
              </a:solidFill>
            </a:endParaRPr>
          </a:p>
          <a:p>
            <a:pPr>
              <a:buClr>
                <a:schemeClr val="tx2"/>
              </a:buClr>
              <a:defRPr/>
            </a:pPr>
            <a:r>
              <a:rPr lang="en-US" dirty="0"/>
              <a:t>control </a:t>
            </a:r>
            <a:r>
              <a:rPr lang="en-US" b="1" dirty="0">
                <a:solidFill>
                  <a:schemeClr val="tx1"/>
                </a:solidFill>
              </a:rPr>
              <a:t>token</a:t>
            </a:r>
            <a:r>
              <a:rPr lang="en-US" b="1" dirty="0"/>
              <a:t> </a:t>
            </a:r>
            <a:r>
              <a:rPr lang="en-US" dirty="0"/>
              <a:t>passed from one node to next sequentially.</a:t>
            </a:r>
            <a:endParaRPr lang="en-US" dirty="0"/>
          </a:p>
          <a:p>
            <a:pPr>
              <a:buClr>
                <a:schemeClr val="tx2"/>
              </a:buClr>
              <a:defRPr/>
            </a:pPr>
            <a:r>
              <a:rPr lang="en-US" dirty="0"/>
              <a:t>token message</a:t>
            </a:r>
            <a:endParaRPr lang="en-US" dirty="0"/>
          </a:p>
          <a:p>
            <a:pPr>
              <a:buClr>
                <a:schemeClr val="tx2"/>
              </a:buClr>
              <a:defRPr/>
            </a:pPr>
            <a:r>
              <a:rPr lang="en-US" dirty="0"/>
              <a:t>concerns:</a:t>
            </a:r>
            <a:endParaRPr lang="en-US" dirty="0"/>
          </a:p>
          <a:p>
            <a:pPr marL="741680" lvl="1" indent="-284480">
              <a:buClr>
                <a:schemeClr val="tx2"/>
              </a:buClr>
              <a:buFont typeface="Arial" panose="020B0604020202020204" pitchFamily="34" charset="0"/>
              <a:buChar char="–"/>
              <a:defRPr/>
            </a:pPr>
            <a:r>
              <a:rPr lang="en-US" dirty="0"/>
              <a:t>token </a:t>
            </a:r>
            <a:r>
              <a:rPr lang="en-US" dirty="0" smtClean="0"/>
              <a:t>overhead</a:t>
            </a:r>
            <a:endParaRPr lang="en-US" dirty="0"/>
          </a:p>
          <a:p>
            <a:pPr marL="741680" lvl="1" indent="-284480">
              <a:buClr>
                <a:schemeClr val="tx2"/>
              </a:buClr>
              <a:buFont typeface="Arial" panose="020B0604020202020204" pitchFamily="34" charset="0"/>
              <a:buChar char="–"/>
              <a:defRPr/>
            </a:pPr>
            <a:r>
              <a:rPr lang="en-US" dirty="0"/>
              <a:t>latency</a:t>
            </a:r>
            <a:endParaRPr lang="en-US" dirty="0"/>
          </a:p>
          <a:p>
            <a:pPr marL="741680" lvl="1" indent="-284480">
              <a:buClr>
                <a:schemeClr val="tx2"/>
              </a:buClr>
              <a:buFont typeface="Arial" panose="020B0604020202020204" pitchFamily="34" charset="0"/>
              <a:buChar char="–"/>
              <a:defRPr/>
            </a:pPr>
            <a:r>
              <a:rPr lang="en-US" dirty="0"/>
              <a:t>single point of </a:t>
            </a:r>
            <a:r>
              <a:rPr lang="en-US" dirty="0">
                <a:solidFill>
                  <a:srgbClr val="FF0000"/>
                </a:solidFill>
              </a:rPr>
              <a:t>failure </a:t>
            </a:r>
            <a:r>
              <a:rPr lang="en-US" dirty="0"/>
              <a:t>(</a:t>
            </a:r>
            <a:r>
              <a:rPr lang="en-US" dirty="0">
                <a:solidFill>
                  <a:srgbClr val="FF0000"/>
                </a:solidFill>
              </a:rPr>
              <a:t>token</a:t>
            </a:r>
            <a:r>
              <a:rPr lang="en-US" dirty="0" smtClean="0"/>
              <a:t>)</a:t>
            </a:r>
            <a:endParaRPr lang="en-US" dirty="0"/>
          </a:p>
        </p:txBody>
      </p:sp>
      <p:pic>
        <p:nvPicPr>
          <p:cNvPr id="6" name="Picture 5" descr="An oval diagram with 4 P C’s. Starting from the top and moving clockwise. 1, P C, T. 2, P C. 3, P C, data. 4, P C, T, nothing to sen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801141" y="1714054"/>
            <a:ext cx="3313619" cy="4280792"/>
          </a:xfrm>
          <a:prstGeom prst="rect">
            <a:avLst/>
          </a:prstGeom>
        </p:spPr>
      </p:pic>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Cable Access </a:t>
            </a:r>
            <a:r>
              <a:rPr lang="en-IN" dirty="0" smtClean="0"/>
              <a:t>Network </a:t>
            </a:r>
            <a:r>
              <a:rPr lang="en-IN" sz="2000" b="0" dirty="0" smtClean="0"/>
              <a:t>(1 of 2)</a:t>
            </a:r>
            <a:endParaRPr lang="en-IN" sz="2000" b="0" dirty="0"/>
          </a:p>
        </p:txBody>
      </p:sp>
      <p:pic>
        <p:nvPicPr>
          <p:cNvPr id="6" name="Picture 5" descr="A diagram has 3 connected main parts. Starting left and moving right. 1, I S P. A group of connected routers. 2, cable headend. A house has a cable modem termination system, C M T S. 3. A house has a splitter with 2 connections. 1, a T V. 2, a cable modem and a P C. The connection between parts 2 and 3 have several similar houses connected to it. Moving right and left between the parts, internet frames, T V channels, control transmitted downstream and upstream at different frequencies in time slot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279688" y="1707223"/>
            <a:ext cx="6584623" cy="2587338"/>
          </a:xfrm>
          <a:prstGeom prst="rect">
            <a:avLst/>
          </a:prstGeom>
        </p:spPr>
      </p:pic>
      <p:sp>
        <p:nvSpPr>
          <p:cNvPr id="5" name="Text Placeholder 4"/>
          <p:cNvSpPr>
            <a:spLocks noGrp="1"/>
          </p:cNvSpPr>
          <p:nvPr>
            <p:ph type="body" idx="1"/>
          </p:nvPr>
        </p:nvSpPr>
        <p:spPr>
          <a:xfrm>
            <a:off x="457200" y="4494505"/>
            <a:ext cx="8229600" cy="1848629"/>
          </a:xfrm>
        </p:spPr>
        <p:txBody>
          <a:bodyPr/>
          <a:lstStyle/>
          <a:p>
            <a:pPr marL="255905" indent="-255905">
              <a:spcBef>
                <a:spcPts val="1500"/>
              </a:spcBef>
              <a:buClr>
                <a:schemeClr val="tx2"/>
              </a:buClr>
              <a:buFont typeface="Arial" panose="020B0604020202020204" pitchFamily="34" charset="0"/>
              <a:buChar char="•"/>
            </a:pPr>
            <a:r>
              <a:rPr lang="en-US" sz="1800" b="1" dirty="0">
                <a:solidFill>
                  <a:schemeClr val="tx1"/>
                </a:solidFill>
                <a:latin typeface="+mn-lt"/>
              </a:rPr>
              <a:t>multiple</a:t>
            </a:r>
            <a:r>
              <a:rPr lang="en-US" sz="1800" dirty="0">
                <a:solidFill>
                  <a:srgbClr val="CC0000"/>
                </a:solidFill>
                <a:latin typeface="+mn-lt"/>
              </a:rPr>
              <a:t> </a:t>
            </a:r>
            <a:r>
              <a:rPr lang="en-US" sz="1800" dirty="0" smtClean="0">
                <a:solidFill>
                  <a:srgbClr val="000000"/>
                </a:solidFill>
                <a:latin typeface="+mn-lt"/>
              </a:rPr>
              <a:t>40 M</a:t>
            </a:r>
            <a:r>
              <a:rPr lang="en-US" sz="100" dirty="0" smtClean="0">
                <a:solidFill>
                  <a:srgbClr val="000000"/>
                </a:solidFill>
                <a:latin typeface="+mn-lt"/>
              </a:rPr>
              <a:t> </a:t>
            </a:r>
            <a:r>
              <a:rPr lang="en-US" sz="1800" dirty="0" smtClean="0">
                <a:solidFill>
                  <a:srgbClr val="000000"/>
                </a:solidFill>
                <a:latin typeface="+mn-lt"/>
              </a:rPr>
              <a:t>b</a:t>
            </a:r>
            <a:r>
              <a:rPr lang="en-US" sz="100" dirty="0" smtClean="0">
                <a:solidFill>
                  <a:srgbClr val="000000"/>
                </a:solidFill>
                <a:latin typeface="+mn-lt"/>
              </a:rPr>
              <a:t> </a:t>
            </a:r>
            <a:r>
              <a:rPr lang="en-US" sz="1800" dirty="0" smtClean="0">
                <a:solidFill>
                  <a:srgbClr val="000000"/>
                </a:solidFill>
                <a:latin typeface="+mn-lt"/>
              </a:rPr>
              <a:t>p</a:t>
            </a:r>
            <a:r>
              <a:rPr lang="en-US" sz="100" dirty="0" smtClean="0">
                <a:solidFill>
                  <a:srgbClr val="000000"/>
                </a:solidFill>
                <a:latin typeface="+mn-lt"/>
              </a:rPr>
              <a:t> </a:t>
            </a:r>
            <a:r>
              <a:rPr lang="en-US" sz="1800" dirty="0" smtClean="0">
                <a:solidFill>
                  <a:srgbClr val="000000"/>
                </a:solidFill>
                <a:latin typeface="+mn-lt"/>
              </a:rPr>
              <a:t>s </a:t>
            </a:r>
            <a:r>
              <a:rPr lang="en-US" sz="1800" dirty="0">
                <a:solidFill>
                  <a:srgbClr val="000000"/>
                </a:solidFill>
                <a:latin typeface="+mn-lt"/>
              </a:rPr>
              <a:t>downstream (broadcast) </a:t>
            </a:r>
            <a:r>
              <a:rPr lang="en-US" sz="1800" dirty="0" smtClean="0">
                <a:solidFill>
                  <a:srgbClr val="000000"/>
                </a:solidFill>
                <a:latin typeface="+mn-lt"/>
              </a:rPr>
              <a:t>channels</a:t>
            </a:r>
            <a:endParaRPr lang="en-US" sz="1800" dirty="0">
              <a:solidFill>
                <a:srgbClr val="000000"/>
              </a:solidFill>
              <a:latin typeface="+mn-lt"/>
            </a:endParaRPr>
          </a:p>
          <a:p>
            <a:pPr marL="741680" lvl="1" indent="-284480">
              <a:spcBef>
                <a:spcPts val="600"/>
              </a:spcBef>
              <a:buClr>
                <a:schemeClr val="tx2"/>
              </a:buClr>
              <a:buFontTx/>
              <a:buChar char="–"/>
            </a:pPr>
            <a:r>
              <a:rPr lang="en-US" sz="1800" dirty="0">
                <a:solidFill>
                  <a:srgbClr val="000000"/>
                </a:solidFill>
                <a:latin typeface="+mn-lt"/>
              </a:rPr>
              <a:t>single </a:t>
            </a:r>
            <a:r>
              <a:rPr lang="en-US" sz="1800" dirty="0" smtClean="0">
                <a:solidFill>
                  <a:srgbClr val="000000"/>
                </a:solidFill>
                <a:latin typeface="+mn-lt"/>
              </a:rPr>
              <a:t>C</a:t>
            </a:r>
            <a:r>
              <a:rPr lang="en-US" sz="100" dirty="0" smtClean="0">
                <a:solidFill>
                  <a:srgbClr val="000000"/>
                </a:solidFill>
                <a:latin typeface="+mn-lt"/>
              </a:rPr>
              <a:t> </a:t>
            </a:r>
            <a:r>
              <a:rPr lang="en-US" sz="1800" dirty="0" smtClean="0">
                <a:solidFill>
                  <a:srgbClr val="000000"/>
                </a:solidFill>
                <a:latin typeface="+mn-lt"/>
              </a:rPr>
              <a:t>M</a:t>
            </a:r>
            <a:r>
              <a:rPr lang="en-US" sz="100" dirty="0" smtClean="0">
                <a:solidFill>
                  <a:srgbClr val="000000"/>
                </a:solidFill>
                <a:latin typeface="+mn-lt"/>
              </a:rPr>
              <a:t> </a:t>
            </a:r>
            <a:r>
              <a:rPr lang="en-US" sz="1800" dirty="0" smtClean="0">
                <a:solidFill>
                  <a:srgbClr val="000000"/>
                </a:solidFill>
                <a:latin typeface="+mn-lt"/>
              </a:rPr>
              <a:t>T</a:t>
            </a:r>
            <a:r>
              <a:rPr lang="en-US" sz="100" dirty="0" smtClean="0">
                <a:solidFill>
                  <a:srgbClr val="000000"/>
                </a:solidFill>
                <a:latin typeface="+mn-lt"/>
              </a:rPr>
              <a:t> </a:t>
            </a:r>
            <a:r>
              <a:rPr lang="en-US" sz="1800" dirty="0" smtClean="0">
                <a:solidFill>
                  <a:srgbClr val="000000"/>
                </a:solidFill>
                <a:latin typeface="+mn-lt"/>
              </a:rPr>
              <a:t>S </a:t>
            </a:r>
            <a:r>
              <a:rPr lang="en-US" sz="1800" dirty="0">
                <a:solidFill>
                  <a:srgbClr val="000000"/>
                </a:solidFill>
                <a:latin typeface="+mn-lt"/>
              </a:rPr>
              <a:t>transmits into channels</a:t>
            </a:r>
            <a:endParaRPr lang="en-US" sz="1800" dirty="0">
              <a:solidFill>
                <a:srgbClr val="000000"/>
              </a:solidFill>
              <a:latin typeface="+mn-lt"/>
            </a:endParaRPr>
          </a:p>
          <a:p>
            <a:pPr marL="255905" indent="-255905">
              <a:spcBef>
                <a:spcPts val="1500"/>
              </a:spcBef>
              <a:buClr>
                <a:schemeClr val="tx2"/>
              </a:buClr>
              <a:buFont typeface="Arial" panose="020B0604020202020204" pitchFamily="34" charset="0"/>
              <a:buChar char="•"/>
            </a:pPr>
            <a:r>
              <a:rPr lang="en-US" sz="1800" b="1" dirty="0">
                <a:solidFill>
                  <a:schemeClr val="tx1"/>
                </a:solidFill>
                <a:latin typeface="+mn-lt"/>
              </a:rPr>
              <a:t>multiple</a:t>
            </a:r>
            <a:r>
              <a:rPr lang="en-US" sz="1800" dirty="0">
                <a:solidFill>
                  <a:srgbClr val="000099"/>
                </a:solidFill>
                <a:latin typeface="+mn-lt"/>
              </a:rPr>
              <a:t> </a:t>
            </a:r>
            <a:r>
              <a:rPr lang="en-US" sz="1800" dirty="0">
                <a:solidFill>
                  <a:srgbClr val="000000"/>
                </a:solidFill>
                <a:latin typeface="+mn-lt"/>
              </a:rPr>
              <a:t>30 </a:t>
            </a:r>
            <a:r>
              <a:rPr lang="en-US" sz="1800" dirty="0" smtClean="0">
                <a:solidFill>
                  <a:srgbClr val="000000"/>
                </a:solidFill>
                <a:latin typeface="+mn-lt"/>
              </a:rPr>
              <a:t>M</a:t>
            </a:r>
            <a:r>
              <a:rPr lang="en-US" sz="100" dirty="0" smtClean="0">
                <a:solidFill>
                  <a:srgbClr val="000000"/>
                </a:solidFill>
                <a:latin typeface="+mn-lt"/>
              </a:rPr>
              <a:t> </a:t>
            </a:r>
            <a:r>
              <a:rPr lang="en-US" sz="1800" dirty="0" smtClean="0">
                <a:solidFill>
                  <a:srgbClr val="000000"/>
                </a:solidFill>
                <a:latin typeface="+mn-lt"/>
              </a:rPr>
              <a:t>b</a:t>
            </a:r>
            <a:r>
              <a:rPr lang="en-US" sz="100" dirty="0" smtClean="0">
                <a:solidFill>
                  <a:srgbClr val="000000"/>
                </a:solidFill>
                <a:latin typeface="+mn-lt"/>
              </a:rPr>
              <a:t> </a:t>
            </a:r>
            <a:r>
              <a:rPr lang="en-US" sz="1800" dirty="0" smtClean="0">
                <a:solidFill>
                  <a:srgbClr val="000000"/>
                </a:solidFill>
                <a:latin typeface="+mn-lt"/>
              </a:rPr>
              <a:t>p</a:t>
            </a:r>
            <a:r>
              <a:rPr lang="en-US" sz="100" dirty="0" smtClean="0">
                <a:solidFill>
                  <a:srgbClr val="000000"/>
                </a:solidFill>
                <a:latin typeface="+mn-lt"/>
              </a:rPr>
              <a:t> </a:t>
            </a:r>
            <a:r>
              <a:rPr lang="en-US" sz="1800" dirty="0" smtClean="0">
                <a:solidFill>
                  <a:srgbClr val="000000"/>
                </a:solidFill>
                <a:latin typeface="+mn-lt"/>
              </a:rPr>
              <a:t>s </a:t>
            </a:r>
            <a:r>
              <a:rPr lang="en-US" sz="1800" dirty="0">
                <a:solidFill>
                  <a:srgbClr val="000000"/>
                </a:solidFill>
                <a:latin typeface="+mn-lt"/>
              </a:rPr>
              <a:t>upstream channels</a:t>
            </a:r>
            <a:endParaRPr lang="en-US" sz="1800" dirty="0">
              <a:solidFill>
                <a:srgbClr val="000000"/>
              </a:solidFill>
              <a:latin typeface="+mn-lt"/>
            </a:endParaRPr>
          </a:p>
          <a:p>
            <a:pPr marL="741680" lvl="1" indent="-284480">
              <a:spcBef>
                <a:spcPts val="600"/>
              </a:spcBef>
              <a:buClr>
                <a:schemeClr val="tx2"/>
              </a:buClr>
              <a:buFont typeface="Arial" panose="020B0604020202020204" pitchFamily="34" charset="0"/>
              <a:buChar char="–"/>
            </a:pPr>
            <a:r>
              <a:rPr lang="en-US" sz="1800" b="1" dirty="0">
                <a:solidFill>
                  <a:schemeClr val="tx1"/>
                </a:solidFill>
                <a:latin typeface="+mn-lt"/>
              </a:rPr>
              <a:t>multiple access:</a:t>
            </a:r>
            <a:r>
              <a:rPr lang="en-US" sz="1800" dirty="0">
                <a:solidFill>
                  <a:srgbClr val="CC0000"/>
                </a:solidFill>
                <a:latin typeface="+mn-lt"/>
              </a:rPr>
              <a:t> </a:t>
            </a:r>
            <a:r>
              <a:rPr lang="en-US" sz="1800" dirty="0">
                <a:solidFill>
                  <a:srgbClr val="000000"/>
                </a:solidFill>
                <a:latin typeface="+mn-lt"/>
              </a:rPr>
              <a:t>all users contend for certain upstream channel time slots (others assigned</a:t>
            </a:r>
            <a:r>
              <a:rPr lang="en-US" sz="1800" dirty="0" smtClean="0">
                <a:solidFill>
                  <a:srgbClr val="000000"/>
                </a:solidFill>
                <a:latin typeface="+mn-lt"/>
              </a:rPr>
              <a:t>)</a:t>
            </a:r>
            <a:endParaRPr lang="en-US" sz="1800" dirty="0">
              <a:solidFill>
                <a:srgbClr val="000000"/>
              </a:solidFill>
              <a:latin typeface="+mn-lt"/>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Link </a:t>
            </a:r>
            <a:r>
              <a:rPr lang="en-IN" dirty="0" smtClean="0"/>
              <a:t>Layer: Introduction</a:t>
            </a:r>
            <a:endParaRPr lang="en-IN" sz="2000" b="0" dirty="0"/>
          </a:p>
        </p:txBody>
      </p:sp>
      <p:sp>
        <p:nvSpPr>
          <p:cNvPr id="3" name="Text Placeholder 2"/>
          <p:cNvSpPr>
            <a:spLocks noGrp="1"/>
          </p:cNvSpPr>
          <p:nvPr>
            <p:ph type="body" idx="1"/>
          </p:nvPr>
        </p:nvSpPr>
        <p:spPr>
          <a:xfrm>
            <a:off x="457201" y="1600200"/>
            <a:ext cx="4595246" cy="3752859"/>
          </a:xfrm>
        </p:spPr>
        <p:txBody>
          <a:bodyPr/>
          <a:lstStyle/>
          <a:p>
            <a:pPr>
              <a:buFont typeface="Wingdings" panose="05000000000000000000" charset="0"/>
              <a:buNone/>
              <a:defRPr/>
            </a:pPr>
            <a:r>
              <a:rPr lang="en-US" sz="1800" b="1" dirty="0">
                <a:solidFill>
                  <a:schemeClr val="tx1"/>
                </a:solidFill>
              </a:rPr>
              <a:t>terminology:</a:t>
            </a:r>
            <a:endParaRPr lang="en-US" sz="1800" b="1" dirty="0">
              <a:solidFill>
                <a:schemeClr val="tx1"/>
              </a:solidFill>
            </a:endParaRPr>
          </a:p>
          <a:p>
            <a:pPr>
              <a:defRPr/>
            </a:pPr>
            <a:r>
              <a:rPr lang="en-US" sz="1800" dirty="0"/>
              <a:t>hosts and routers: </a:t>
            </a:r>
            <a:r>
              <a:rPr lang="en-US" sz="1800" b="1" dirty="0">
                <a:solidFill>
                  <a:schemeClr val="tx1"/>
                </a:solidFill>
              </a:rPr>
              <a:t>nodes</a:t>
            </a:r>
            <a:endParaRPr lang="en-US" sz="1800" b="1" dirty="0">
              <a:solidFill>
                <a:schemeClr val="tx1"/>
              </a:solidFill>
            </a:endParaRPr>
          </a:p>
          <a:p>
            <a:pPr>
              <a:defRPr/>
            </a:pPr>
            <a:r>
              <a:rPr lang="en-US" sz="1800" dirty="0"/>
              <a:t>communication channels that connect adjacent nodes along communication path: </a:t>
            </a:r>
            <a:r>
              <a:rPr lang="en-US" sz="1800" b="1" dirty="0">
                <a:solidFill>
                  <a:schemeClr val="tx1"/>
                </a:solidFill>
              </a:rPr>
              <a:t>links</a:t>
            </a:r>
            <a:endParaRPr lang="en-US" sz="1800" b="1" dirty="0">
              <a:solidFill>
                <a:schemeClr val="tx1"/>
              </a:solidFill>
            </a:endParaRPr>
          </a:p>
          <a:p>
            <a:pPr lvl="1">
              <a:defRPr/>
            </a:pPr>
            <a:r>
              <a:rPr lang="en-US" sz="1800" dirty="0"/>
              <a:t>wired links</a:t>
            </a:r>
            <a:endParaRPr lang="en-US" sz="1800" dirty="0"/>
          </a:p>
          <a:p>
            <a:pPr lvl="1">
              <a:defRPr/>
            </a:pPr>
            <a:r>
              <a:rPr lang="en-US" sz="1800" dirty="0"/>
              <a:t>wireless links</a:t>
            </a:r>
            <a:endParaRPr lang="en-US" sz="1800" dirty="0"/>
          </a:p>
          <a:p>
            <a:pPr lvl="1">
              <a:defRPr/>
            </a:pPr>
            <a:r>
              <a:rPr lang="en-US" sz="1800" dirty="0" smtClean="0"/>
              <a:t>LANs</a:t>
            </a:r>
            <a:endParaRPr lang="en-US" sz="1800" b="1" dirty="0">
              <a:solidFill>
                <a:srgbClr val="FF0000"/>
              </a:solidFill>
            </a:endParaRPr>
          </a:p>
          <a:p>
            <a:pPr>
              <a:defRPr/>
            </a:pPr>
            <a:r>
              <a:rPr lang="en-US" sz="1800" dirty="0"/>
              <a:t>layer-2 packet: </a:t>
            </a:r>
            <a:r>
              <a:rPr lang="en-US" sz="1800" b="1" dirty="0">
                <a:solidFill>
                  <a:srgbClr val="FF0000"/>
                </a:solidFill>
              </a:rPr>
              <a:t>frame</a:t>
            </a:r>
            <a:r>
              <a:rPr lang="en-US" sz="1800" b="1" dirty="0">
                <a:solidFill>
                  <a:schemeClr val="tx1"/>
                </a:solidFill>
              </a:rPr>
              <a:t>,</a:t>
            </a:r>
            <a:r>
              <a:rPr lang="en-US" sz="1800" b="1" dirty="0">
                <a:solidFill>
                  <a:srgbClr val="FF0000"/>
                </a:solidFill>
              </a:rPr>
              <a:t> </a:t>
            </a:r>
            <a:r>
              <a:rPr lang="en-US" sz="1800" dirty="0"/>
              <a:t>encapsulates </a:t>
            </a:r>
            <a:r>
              <a:rPr lang="en-US" sz="1800" dirty="0" smtClean="0">
                <a:solidFill>
                  <a:srgbClr val="FF0000"/>
                </a:solidFill>
              </a:rPr>
              <a:t>datagram</a:t>
            </a:r>
            <a:endParaRPr lang="en-US" sz="1800" dirty="0" smtClean="0">
              <a:solidFill>
                <a:srgbClr val="FF0000"/>
              </a:solidFill>
            </a:endParaRPr>
          </a:p>
        </p:txBody>
      </p:sp>
      <p:sp>
        <p:nvSpPr>
          <p:cNvPr id="5" name="Text Placeholder 4"/>
          <p:cNvSpPr>
            <a:spLocks noGrp="1"/>
          </p:cNvSpPr>
          <p:nvPr>
            <p:ph type="body" idx="2"/>
          </p:nvPr>
        </p:nvSpPr>
        <p:spPr>
          <a:xfrm>
            <a:off x="457201" y="5353059"/>
            <a:ext cx="4424766" cy="939254"/>
          </a:xfrm>
        </p:spPr>
        <p:txBody>
          <a:bodyPr/>
          <a:lstStyle/>
          <a:p>
            <a:pPr marL="0" indent="0">
              <a:buNone/>
            </a:pPr>
            <a:r>
              <a:rPr lang="en-US" sz="1800" b="1" dirty="0">
                <a:solidFill>
                  <a:schemeClr val="tx1"/>
                </a:solidFill>
                <a:latin typeface="+mn-lt"/>
              </a:rPr>
              <a:t>data-link layer</a:t>
            </a:r>
            <a:r>
              <a:rPr lang="en-US" sz="1800" dirty="0">
                <a:latin typeface="+mn-lt"/>
              </a:rPr>
              <a:t> has responsibility of transferring datagram from one node to </a:t>
            </a:r>
            <a:r>
              <a:rPr lang="en-US" sz="1800" b="1" dirty="0">
                <a:solidFill>
                  <a:schemeClr val="tx1"/>
                </a:solidFill>
                <a:latin typeface="+mn-lt"/>
              </a:rPr>
              <a:t>physically adjacent</a:t>
            </a:r>
            <a:r>
              <a:rPr lang="en-US" sz="1800" dirty="0">
                <a:latin typeface="+mn-lt"/>
              </a:rPr>
              <a:t> node over a </a:t>
            </a:r>
            <a:r>
              <a:rPr lang="en-US" sz="1800" dirty="0" smtClean="0">
                <a:latin typeface="+mn-lt"/>
              </a:rPr>
              <a:t>link</a:t>
            </a:r>
            <a:endParaRPr lang="en-US" sz="1800" dirty="0">
              <a:latin typeface="+mn-lt"/>
            </a:endParaRPr>
          </a:p>
        </p:txBody>
      </p:sp>
      <p:pic>
        <p:nvPicPr>
          <p:cNvPr id="4" name="Picture 3" descr="A diagram of computer networking. There are 5 linked groups. Each group has many devices. 1, mobile network. There is a smart phone, a wireless laptop, a car, a traffic light, and a tower. Each item emits a signal. The tower is wired to a router. This router is wired to the next group. 2, global I S P. There are 4 routers arranged in a square shape. Each router is wired to the routers next to it. The bottom left router is also wired to the top right router. The 2 bottom routers are wired to 2 routers, 1 router each, in the next group. 3, regional I S P. There are 3 routers arranged like an inverted triangle. Each router in this group are wired to each other. The top left router is wired to a router in the next group. 4, home network. The router is wired to a P C, a box and a wifi router. A wireless laptop and a refrigerator emit a signal. In group 3, regional I S P, the bottom router is wired a router in the next group. 5, institutional network. There are 3 routers arranged like a triangle. The top triangle is wired to a router in group 3, regional I S P. The 3 routers are all wired together. The left most router is wired to 4 P C’s and a wifi router. Near the wifi router, there are 2 wireless laptops. All 3 of these emit a signal. The right most router is wired to 2 server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248859" y="1725134"/>
            <a:ext cx="3127522" cy="4157033"/>
          </a:xfrm>
          <a:prstGeom prst="rect">
            <a:avLst/>
          </a:prstGeom>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Cable Access Network </a:t>
            </a:r>
            <a:r>
              <a:rPr lang="en-IN" sz="2000" b="0" dirty="0" smtClean="0"/>
              <a:t>(2 of 2)</a:t>
            </a:r>
            <a:endParaRPr lang="en-IN" sz="2000" b="0" dirty="0"/>
          </a:p>
        </p:txBody>
      </p:sp>
      <p:pic>
        <p:nvPicPr>
          <p:cNvPr id="4" name="Picture 3" descr="A diagram has 3 parts. 1, cable headend. A house has a C M T S. 2, residences with cable modems. Houses have splitters, cable modems, and other devices. These parts are connected. From part 1 to 2, downstream channel i. M A P frame for interval, t 1, t 2. From part 2 to 1, upstream channel j. Part 3. A line spans from t sub 1 to t sub 2, with many tick marks between. The line has 2 parts, the first is much smaller than the second. 1, minislots containing minislots request frames. 2, assigned minislots containing cable modem upstream data frame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53536" y="1709385"/>
            <a:ext cx="5267923" cy="2230197"/>
          </a:xfrm>
          <a:prstGeom prst="rect">
            <a:avLst/>
          </a:prstGeom>
        </p:spPr>
      </p:pic>
      <p:sp>
        <p:nvSpPr>
          <p:cNvPr id="3" name="Text Placeholder 2"/>
          <p:cNvSpPr>
            <a:spLocks noGrp="1"/>
          </p:cNvSpPr>
          <p:nvPr>
            <p:ph type="body" idx="1"/>
          </p:nvPr>
        </p:nvSpPr>
        <p:spPr>
          <a:xfrm>
            <a:off x="457200" y="4107049"/>
            <a:ext cx="8229600" cy="2252721"/>
          </a:xfrm>
        </p:spPr>
        <p:txBody>
          <a:bodyPr/>
          <a:lstStyle/>
          <a:p>
            <a:pPr marL="0" indent="0">
              <a:spcBef>
                <a:spcPts val="600"/>
              </a:spcBef>
              <a:buClr>
                <a:srgbClr val="000099"/>
              </a:buClr>
              <a:buSzPct val="65000"/>
              <a:buNone/>
              <a:defRPr/>
            </a:pPr>
            <a:r>
              <a:rPr lang="en-US" sz="1800" b="1" dirty="0" smtClean="0">
                <a:solidFill>
                  <a:schemeClr val="tx1"/>
                </a:solidFill>
                <a:latin typeface="+mn-lt"/>
              </a:rPr>
              <a:t>D</a:t>
            </a:r>
            <a:r>
              <a:rPr lang="en-US" sz="100" b="1" dirty="0" smtClean="0">
                <a:solidFill>
                  <a:schemeClr val="tx1"/>
                </a:solidFill>
                <a:latin typeface="+mn-lt"/>
              </a:rPr>
              <a:t> </a:t>
            </a:r>
            <a:r>
              <a:rPr lang="en-US" sz="1800" b="1" dirty="0" smtClean="0">
                <a:solidFill>
                  <a:schemeClr val="tx1"/>
                </a:solidFill>
                <a:latin typeface="+mn-lt"/>
              </a:rPr>
              <a:t>O</a:t>
            </a:r>
            <a:r>
              <a:rPr lang="en-US" sz="100" b="1" dirty="0" smtClean="0">
                <a:solidFill>
                  <a:schemeClr val="tx1"/>
                </a:solidFill>
                <a:latin typeface="+mn-lt"/>
              </a:rPr>
              <a:t> </a:t>
            </a:r>
            <a:r>
              <a:rPr lang="en-US" sz="1800" b="1" dirty="0" smtClean="0">
                <a:solidFill>
                  <a:schemeClr val="tx1"/>
                </a:solidFill>
                <a:latin typeface="+mn-lt"/>
              </a:rPr>
              <a:t>C</a:t>
            </a:r>
            <a:r>
              <a:rPr lang="en-US" sz="100" b="1" dirty="0" smtClean="0">
                <a:solidFill>
                  <a:schemeClr val="tx1"/>
                </a:solidFill>
                <a:latin typeface="+mn-lt"/>
              </a:rPr>
              <a:t> </a:t>
            </a:r>
            <a:r>
              <a:rPr lang="en-US" sz="1800" b="1" dirty="0" smtClean="0">
                <a:solidFill>
                  <a:schemeClr val="tx1"/>
                </a:solidFill>
                <a:latin typeface="+mn-lt"/>
              </a:rPr>
              <a:t>S</a:t>
            </a:r>
            <a:r>
              <a:rPr lang="en-US" sz="100" b="1" dirty="0" smtClean="0">
                <a:solidFill>
                  <a:schemeClr val="tx1"/>
                </a:solidFill>
                <a:latin typeface="+mn-lt"/>
              </a:rPr>
              <a:t> </a:t>
            </a:r>
            <a:r>
              <a:rPr lang="en-US" sz="1800" b="1" dirty="0" smtClean="0">
                <a:solidFill>
                  <a:schemeClr val="tx1"/>
                </a:solidFill>
                <a:latin typeface="+mn-lt"/>
              </a:rPr>
              <a:t>I</a:t>
            </a:r>
            <a:r>
              <a:rPr lang="en-US" sz="100" b="1" dirty="0" smtClean="0">
                <a:solidFill>
                  <a:schemeClr val="tx1"/>
                </a:solidFill>
                <a:latin typeface="+mn-lt"/>
              </a:rPr>
              <a:t> </a:t>
            </a:r>
            <a:r>
              <a:rPr lang="en-US" sz="1800" b="1" dirty="0" smtClean="0">
                <a:solidFill>
                  <a:schemeClr val="tx1"/>
                </a:solidFill>
                <a:latin typeface="+mn-lt"/>
              </a:rPr>
              <a:t>S:</a:t>
            </a:r>
            <a:r>
              <a:rPr lang="en-US" sz="1800" dirty="0" smtClean="0">
                <a:solidFill>
                  <a:srgbClr val="CC0000"/>
                </a:solidFill>
                <a:latin typeface="+mn-lt"/>
              </a:rPr>
              <a:t> </a:t>
            </a:r>
            <a:r>
              <a:rPr lang="en-US" sz="1800" dirty="0" smtClean="0">
                <a:latin typeface="+mn-lt"/>
              </a:rPr>
              <a:t>data over cable service interface spec</a:t>
            </a:r>
            <a:endParaRPr lang="en-US" sz="1800" b="1" dirty="0" smtClean="0">
              <a:latin typeface="+mn-lt"/>
            </a:endParaRPr>
          </a:p>
          <a:p>
            <a:pPr marL="255905" indent="-255905">
              <a:spcBef>
                <a:spcPts val="1500"/>
              </a:spcBef>
              <a:buClr>
                <a:schemeClr val="tx2"/>
              </a:buClr>
              <a:buFont typeface="Arial" panose="020B0604020202020204" pitchFamily="34" charset="0"/>
              <a:buChar char="•"/>
              <a:defRPr/>
            </a:pPr>
            <a:r>
              <a:rPr lang="en-US" sz="1800" dirty="0" smtClean="0">
                <a:latin typeface="+mn-lt"/>
              </a:rPr>
              <a:t>F</a:t>
            </a:r>
            <a:r>
              <a:rPr lang="en-US" sz="100" dirty="0" smtClean="0">
                <a:latin typeface="+mn-lt"/>
              </a:rPr>
              <a:t> </a:t>
            </a:r>
            <a:r>
              <a:rPr lang="en-US" sz="1800" dirty="0" smtClean="0">
                <a:latin typeface="+mn-lt"/>
              </a:rPr>
              <a:t>D</a:t>
            </a:r>
            <a:r>
              <a:rPr lang="en-US" sz="100" dirty="0" smtClean="0">
                <a:latin typeface="+mn-lt"/>
              </a:rPr>
              <a:t> </a:t>
            </a:r>
            <a:r>
              <a:rPr lang="en-US" sz="1800" dirty="0" smtClean="0">
                <a:latin typeface="+mn-lt"/>
              </a:rPr>
              <a:t>M over upstream, downstream frequency channels</a:t>
            </a:r>
            <a:endParaRPr lang="en-US" sz="1800" dirty="0" smtClean="0">
              <a:latin typeface="+mn-lt"/>
            </a:endParaRPr>
          </a:p>
          <a:p>
            <a:pPr marL="255905" indent="-255905">
              <a:spcBef>
                <a:spcPts val="1500"/>
              </a:spcBef>
              <a:buClr>
                <a:schemeClr val="tx2"/>
              </a:buClr>
              <a:buFont typeface="Arial" panose="020B0604020202020204" pitchFamily="34" charset="0"/>
              <a:buChar char="•"/>
              <a:defRPr/>
            </a:pPr>
            <a:r>
              <a:rPr lang="en-US" sz="1800" dirty="0" smtClean="0">
                <a:latin typeface="+mn-lt"/>
              </a:rPr>
              <a:t>T</a:t>
            </a:r>
            <a:r>
              <a:rPr lang="en-US" sz="100" dirty="0" smtClean="0">
                <a:latin typeface="+mn-lt"/>
              </a:rPr>
              <a:t> </a:t>
            </a:r>
            <a:r>
              <a:rPr lang="en-US" sz="1800" dirty="0" smtClean="0">
                <a:latin typeface="+mn-lt"/>
              </a:rPr>
              <a:t>D</a:t>
            </a:r>
            <a:r>
              <a:rPr lang="en-US" sz="100" dirty="0" smtClean="0">
                <a:latin typeface="+mn-lt"/>
              </a:rPr>
              <a:t> </a:t>
            </a:r>
            <a:r>
              <a:rPr lang="en-US" sz="1800" dirty="0" smtClean="0">
                <a:latin typeface="+mn-lt"/>
              </a:rPr>
              <a:t>M upstream: some slots assigned, some have contention</a:t>
            </a:r>
            <a:endParaRPr lang="en-US" sz="1800" dirty="0" smtClean="0">
              <a:latin typeface="+mn-lt"/>
            </a:endParaRPr>
          </a:p>
          <a:p>
            <a:pPr marL="741680" lvl="1" indent="-284480">
              <a:spcBef>
                <a:spcPts val="600"/>
              </a:spcBef>
              <a:buClr>
                <a:schemeClr val="tx2"/>
              </a:buClr>
              <a:buFont typeface="Arial" panose="020B0604020202020204" pitchFamily="34" charset="0"/>
              <a:buChar char="–"/>
              <a:defRPr/>
            </a:pPr>
            <a:r>
              <a:rPr lang="en-US" sz="1800" dirty="0" smtClean="0">
                <a:latin typeface="+mn-lt"/>
              </a:rPr>
              <a:t>downstream M</a:t>
            </a:r>
            <a:r>
              <a:rPr lang="en-US" sz="100" dirty="0" smtClean="0">
                <a:latin typeface="+mn-lt"/>
              </a:rPr>
              <a:t> </a:t>
            </a:r>
            <a:r>
              <a:rPr lang="en-US" sz="1800" dirty="0" smtClean="0">
                <a:latin typeface="+mn-lt"/>
              </a:rPr>
              <a:t>A</a:t>
            </a:r>
            <a:r>
              <a:rPr lang="en-US" sz="100" dirty="0" smtClean="0">
                <a:latin typeface="+mn-lt"/>
              </a:rPr>
              <a:t> </a:t>
            </a:r>
            <a:r>
              <a:rPr lang="en-US" sz="1800" dirty="0" smtClean="0">
                <a:latin typeface="+mn-lt"/>
              </a:rPr>
              <a:t>P frame: assigns upstream slots</a:t>
            </a:r>
            <a:endParaRPr lang="en-US" sz="1800" dirty="0" smtClean="0">
              <a:latin typeface="+mn-lt"/>
            </a:endParaRPr>
          </a:p>
          <a:p>
            <a:pPr marL="741680" lvl="1" indent="-284480">
              <a:spcBef>
                <a:spcPts val="600"/>
              </a:spcBef>
              <a:buClr>
                <a:schemeClr val="tx2"/>
              </a:buClr>
              <a:buFont typeface="Arial" panose="020B0604020202020204" pitchFamily="34" charset="0"/>
              <a:buChar char="–"/>
              <a:defRPr/>
            </a:pPr>
            <a:r>
              <a:rPr lang="en-US" sz="1800" dirty="0" smtClean="0">
                <a:latin typeface="+mn-lt"/>
              </a:rPr>
              <a:t>request for upstream slots (and data) transmitted random access (binary backoff) in selected slots</a:t>
            </a:r>
            <a:endParaRPr lang="en-US" sz="1800" dirty="0">
              <a:latin typeface="+mn-lt"/>
            </a:endParaRP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Summary of MAC Protocols</a:t>
            </a:r>
            <a:endParaRPr lang="en-IN" dirty="0"/>
          </a:p>
        </p:txBody>
      </p:sp>
      <p:sp>
        <p:nvSpPr>
          <p:cNvPr id="5" name="Text Placeholder 4"/>
          <p:cNvSpPr>
            <a:spLocks noGrp="1"/>
          </p:cNvSpPr>
          <p:nvPr>
            <p:ph type="body" idx="1"/>
          </p:nvPr>
        </p:nvSpPr>
        <p:spPr>
          <a:xfrm>
            <a:off x="457200" y="1600200"/>
            <a:ext cx="8229600" cy="4729480"/>
          </a:xfrm>
        </p:spPr>
        <p:txBody>
          <a:bodyPr/>
          <a:lstStyle/>
          <a:p>
            <a:pPr>
              <a:defRPr/>
            </a:pPr>
            <a:r>
              <a:rPr lang="en-US" sz="2200" b="1" dirty="0">
                <a:solidFill>
                  <a:schemeClr val="tx1"/>
                </a:solidFill>
              </a:rPr>
              <a:t>channel partitioning,</a:t>
            </a:r>
            <a:r>
              <a:rPr lang="en-US" sz="2200" dirty="0">
                <a:solidFill>
                  <a:srgbClr val="CC0000"/>
                </a:solidFill>
              </a:rPr>
              <a:t> </a:t>
            </a:r>
            <a:r>
              <a:rPr lang="en-US" sz="2200" dirty="0"/>
              <a:t>by time, frequency or code</a:t>
            </a:r>
            <a:endParaRPr lang="en-US" sz="2200" dirty="0"/>
          </a:p>
          <a:p>
            <a:pPr marL="741680" lvl="1" indent="-284480">
              <a:defRPr/>
            </a:pPr>
            <a:r>
              <a:rPr lang="en-US" sz="2200" dirty="0"/>
              <a:t>Time Division, Frequency Division</a:t>
            </a:r>
            <a:endParaRPr lang="en-US" sz="2200" dirty="0"/>
          </a:p>
          <a:p>
            <a:pPr>
              <a:defRPr/>
            </a:pPr>
            <a:r>
              <a:rPr lang="en-US" sz="2200" b="1" dirty="0">
                <a:solidFill>
                  <a:schemeClr val="tx1"/>
                </a:solidFill>
              </a:rPr>
              <a:t>random access</a:t>
            </a:r>
            <a:r>
              <a:rPr lang="en-US" sz="2200" i="1" dirty="0">
                <a:solidFill>
                  <a:srgbClr val="CC0000"/>
                </a:solidFill>
              </a:rPr>
              <a:t> </a:t>
            </a:r>
            <a:r>
              <a:rPr lang="en-US" sz="2200" dirty="0"/>
              <a:t>(dynamic</a:t>
            </a:r>
            <a:r>
              <a:rPr lang="en-US" sz="2200" dirty="0" smtClean="0"/>
              <a:t>),</a:t>
            </a:r>
            <a:endParaRPr lang="en-US" sz="2200" dirty="0"/>
          </a:p>
          <a:p>
            <a:pPr marL="741680" lvl="1" indent="-284480">
              <a:defRPr/>
            </a:pPr>
            <a:r>
              <a:rPr lang="en-US" sz="2200" dirty="0" smtClean="0"/>
              <a:t>A</a:t>
            </a:r>
            <a:r>
              <a:rPr lang="en-US" sz="100" dirty="0" smtClean="0"/>
              <a:t> </a:t>
            </a:r>
            <a:r>
              <a:rPr lang="en-US" sz="2200" dirty="0" smtClean="0"/>
              <a:t>L</a:t>
            </a:r>
            <a:r>
              <a:rPr lang="en-US" sz="100" dirty="0" smtClean="0"/>
              <a:t> </a:t>
            </a:r>
            <a:r>
              <a:rPr lang="en-US" sz="2200" dirty="0" smtClean="0"/>
              <a:t>O</a:t>
            </a:r>
            <a:r>
              <a:rPr lang="en-US" sz="100" dirty="0" smtClean="0"/>
              <a:t> </a:t>
            </a:r>
            <a:r>
              <a:rPr lang="en-US" sz="2200" dirty="0" smtClean="0"/>
              <a:t>H</a:t>
            </a:r>
            <a:r>
              <a:rPr lang="en-US" sz="100" dirty="0" smtClean="0"/>
              <a:t> </a:t>
            </a:r>
            <a:r>
              <a:rPr lang="en-US" sz="2200" dirty="0" smtClean="0"/>
              <a:t>A</a:t>
            </a:r>
            <a:r>
              <a:rPr lang="en-US" sz="2200" dirty="0"/>
              <a:t>, </a:t>
            </a:r>
            <a:r>
              <a:rPr lang="en-US" sz="2200" dirty="0" smtClean="0"/>
              <a:t>S-A</a:t>
            </a:r>
            <a:r>
              <a:rPr lang="en-US" sz="100" dirty="0" smtClean="0"/>
              <a:t> </a:t>
            </a:r>
            <a:r>
              <a:rPr lang="en-US" sz="2200" dirty="0" smtClean="0"/>
              <a:t>L</a:t>
            </a:r>
            <a:r>
              <a:rPr lang="en-US" sz="100" dirty="0" smtClean="0"/>
              <a:t> </a:t>
            </a:r>
            <a:r>
              <a:rPr lang="en-US" sz="2200" dirty="0" smtClean="0"/>
              <a:t>O</a:t>
            </a:r>
            <a:r>
              <a:rPr lang="en-US" sz="100" baseline="0" dirty="0" smtClean="0"/>
              <a:t> </a:t>
            </a:r>
            <a:r>
              <a:rPr lang="en-US" sz="2200" dirty="0" smtClean="0"/>
              <a:t>H</a:t>
            </a:r>
            <a:r>
              <a:rPr lang="en-US" sz="100" dirty="0" smtClean="0"/>
              <a:t> </a:t>
            </a:r>
            <a:r>
              <a:rPr lang="en-US" sz="2200" dirty="0" smtClean="0"/>
              <a:t>A</a:t>
            </a:r>
            <a:r>
              <a:rPr lang="en-US" sz="2200" dirty="0"/>
              <a:t>, </a:t>
            </a:r>
            <a:r>
              <a:rPr lang="en-US" sz="2200" dirty="0" smtClean="0"/>
              <a:t>C</a:t>
            </a:r>
            <a:r>
              <a:rPr lang="en-US" sz="100" dirty="0" smtClean="0"/>
              <a:t> </a:t>
            </a:r>
            <a:r>
              <a:rPr lang="en-US" sz="2200" dirty="0" smtClean="0"/>
              <a:t>S</a:t>
            </a:r>
            <a:r>
              <a:rPr lang="en-US" sz="100" dirty="0" smtClean="0"/>
              <a:t> </a:t>
            </a:r>
            <a:r>
              <a:rPr lang="en-US" sz="2200" dirty="0" smtClean="0"/>
              <a:t>M</a:t>
            </a:r>
            <a:r>
              <a:rPr lang="en-US" sz="100" dirty="0" smtClean="0"/>
              <a:t> </a:t>
            </a:r>
            <a:r>
              <a:rPr lang="en-US" sz="2200" dirty="0" smtClean="0"/>
              <a:t>A</a:t>
            </a:r>
            <a:r>
              <a:rPr lang="en-US" sz="2200" dirty="0"/>
              <a:t>, </a:t>
            </a:r>
            <a:r>
              <a:rPr lang="en-US" sz="2200" dirty="0" smtClean="0"/>
              <a:t>C</a:t>
            </a:r>
            <a:r>
              <a:rPr lang="en-US" sz="100" dirty="0" smtClean="0"/>
              <a:t> </a:t>
            </a:r>
            <a:r>
              <a:rPr lang="en-US" sz="2200" dirty="0" smtClean="0"/>
              <a:t>S</a:t>
            </a:r>
            <a:r>
              <a:rPr lang="en-US" sz="100" dirty="0" smtClean="0"/>
              <a:t> </a:t>
            </a:r>
            <a:r>
              <a:rPr lang="en-US" sz="2200" dirty="0" smtClean="0"/>
              <a:t>M</a:t>
            </a:r>
            <a:r>
              <a:rPr lang="en-US" sz="100" dirty="0" smtClean="0"/>
              <a:t> </a:t>
            </a:r>
            <a:r>
              <a:rPr lang="en-US" sz="2200" dirty="0" smtClean="0"/>
              <a:t>A/C</a:t>
            </a:r>
            <a:r>
              <a:rPr lang="en-US" sz="100" dirty="0" smtClean="0"/>
              <a:t> </a:t>
            </a:r>
            <a:r>
              <a:rPr lang="en-US" sz="2200" dirty="0" smtClean="0"/>
              <a:t>D</a:t>
            </a:r>
            <a:endParaRPr lang="en-US" sz="2200" dirty="0"/>
          </a:p>
          <a:p>
            <a:pPr marL="741680" lvl="1" indent="-284480">
              <a:defRPr/>
            </a:pPr>
            <a:r>
              <a:rPr lang="en-US" sz="2200" dirty="0"/>
              <a:t>carrier sensing: easy in some technologies (wire), hard in others (wireless)</a:t>
            </a:r>
            <a:endParaRPr lang="en-US" sz="2200" dirty="0"/>
          </a:p>
          <a:p>
            <a:pPr marL="741680" lvl="1" indent="-284480">
              <a:defRPr/>
            </a:pPr>
            <a:r>
              <a:rPr lang="en-US" sz="2200" dirty="0" smtClean="0">
                <a:solidFill>
                  <a:srgbClr val="FF0000"/>
                </a:solidFill>
              </a:rPr>
              <a:t>C</a:t>
            </a:r>
            <a:r>
              <a:rPr lang="en-US" sz="100" dirty="0" smtClean="0">
                <a:solidFill>
                  <a:srgbClr val="FF0000"/>
                </a:solidFill>
              </a:rPr>
              <a:t> </a:t>
            </a:r>
            <a:r>
              <a:rPr lang="en-US" sz="2200" dirty="0" smtClean="0">
                <a:solidFill>
                  <a:srgbClr val="FF0000"/>
                </a:solidFill>
              </a:rPr>
              <a:t>S</a:t>
            </a:r>
            <a:r>
              <a:rPr lang="en-US" sz="100" dirty="0" smtClean="0">
                <a:solidFill>
                  <a:srgbClr val="FF0000"/>
                </a:solidFill>
              </a:rPr>
              <a:t> </a:t>
            </a:r>
            <a:r>
              <a:rPr lang="en-US" sz="2200" dirty="0" smtClean="0">
                <a:solidFill>
                  <a:srgbClr val="FF0000"/>
                </a:solidFill>
              </a:rPr>
              <a:t>M</a:t>
            </a:r>
            <a:r>
              <a:rPr lang="en-US" sz="100" dirty="0" smtClean="0">
                <a:solidFill>
                  <a:srgbClr val="FF0000"/>
                </a:solidFill>
              </a:rPr>
              <a:t> </a:t>
            </a:r>
            <a:r>
              <a:rPr lang="en-US" sz="2200" dirty="0" smtClean="0">
                <a:solidFill>
                  <a:srgbClr val="FF0000"/>
                </a:solidFill>
              </a:rPr>
              <a:t>A</a:t>
            </a:r>
            <a:r>
              <a:rPr lang="en-US" sz="100" dirty="0" smtClean="0">
                <a:solidFill>
                  <a:srgbClr val="FF0000"/>
                </a:solidFill>
              </a:rPr>
              <a:t> </a:t>
            </a:r>
            <a:r>
              <a:rPr lang="en-US" sz="2200" dirty="0" smtClean="0">
                <a:solidFill>
                  <a:srgbClr val="FF0000"/>
                </a:solidFill>
              </a:rPr>
              <a:t>/</a:t>
            </a:r>
            <a:r>
              <a:rPr lang="en-US" sz="100" dirty="0" smtClean="0">
                <a:solidFill>
                  <a:srgbClr val="FF0000"/>
                </a:solidFill>
              </a:rPr>
              <a:t> </a:t>
            </a:r>
            <a:r>
              <a:rPr lang="en-US" sz="2200" dirty="0" smtClean="0">
                <a:solidFill>
                  <a:srgbClr val="FF0000"/>
                </a:solidFill>
              </a:rPr>
              <a:t>C</a:t>
            </a:r>
            <a:r>
              <a:rPr lang="en-US" sz="100" dirty="0" smtClean="0">
                <a:solidFill>
                  <a:srgbClr val="FF0000"/>
                </a:solidFill>
              </a:rPr>
              <a:t> </a:t>
            </a:r>
            <a:r>
              <a:rPr lang="en-US" sz="2200" dirty="0" smtClean="0">
                <a:solidFill>
                  <a:srgbClr val="FF0000"/>
                </a:solidFill>
              </a:rPr>
              <a:t>D</a:t>
            </a:r>
            <a:r>
              <a:rPr lang="en-US" sz="2200" dirty="0" smtClean="0"/>
              <a:t> </a:t>
            </a:r>
            <a:r>
              <a:rPr lang="en-US" sz="2200" dirty="0"/>
              <a:t>used in Ethernet</a:t>
            </a:r>
            <a:endParaRPr lang="en-US" sz="2200" dirty="0"/>
          </a:p>
          <a:p>
            <a:pPr marL="741680" lvl="1" indent="-284480">
              <a:defRPr/>
            </a:pPr>
            <a:r>
              <a:rPr lang="en-US" sz="2200" dirty="0" smtClean="0">
                <a:solidFill>
                  <a:srgbClr val="FF0000"/>
                </a:solidFill>
              </a:rPr>
              <a:t>C</a:t>
            </a:r>
            <a:r>
              <a:rPr lang="en-US" sz="100" dirty="0" smtClean="0">
                <a:solidFill>
                  <a:srgbClr val="FF0000"/>
                </a:solidFill>
              </a:rPr>
              <a:t> </a:t>
            </a:r>
            <a:r>
              <a:rPr lang="en-US" sz="2200" dirty="0" smtClean="0">
                <a:solidFill>
                  <a:srgbClr val="FF0000"/>
                </a:solidFill>
              </a:rPr>
              <a:t>S</a:t>
            </a:r>
            <a:r>
              <a:rPr lang="en-US" sz="100" dirty="0" smtClean="0">
                <a:solidFill>
                  <a:srgbClr val="FF0000"/>
                </a:solidFill>
              </a:rPr>
              <a:t> </a:t>
            </a:r>
            <a:r>
              <a:rPr lang="en-US" sz="2200" dirty="0" smtClean="0">
                <a:solidFill>
                  <a:srgbClr val="FF0000"/>
                </a:solidFill>
              </a:rPr>
              <a:t>M</a:t>
            </a:r>
            <a:r>
              <a:rPr lang="en-US" sz="100" baseline="0" dirty="0" smtClean="0">
                <a:solidFill>
                  <a:srgbClr val="FF0000"/>
                </a:solidFill>
              </a:rPr>
              <a:t> </a:t>
            </a:r>
            <a:r>
              <a:rPr lang="en-US" sz="2200" dirty="0" smtClean="0">
                <a:solidFill>
                  <a:srgbClr val="FF0000"/>
                </a:solidFill>
              </a:rPr>
              <a:t>A</a:t>
            </a:r>
            <a:r>
              <a:rPr lang="en-US" sz="100" dirty="0" smtClean="0">
                <a:solidFill>
                  <a:srgbClr val="FF0000"/>
                </a:solidFill>
              </a:rPr>
              <a:t> </a:t>
            </a:r>
            <a:r>
              <a:rPr lang="en-US" sz="2200" dirty="0" smtClean="0">
                <a:solidFill>
                  <a:srgbClr val="FF0000"/>
                </a:solidFill>
              </a:rPr>
              <a:t>/</a:t>
            </a:r>
            <a:r>
              <a:rPr lang="en-US" sz="100" dirty="0" smtClean="0">
                <a:solidFill>
                  <a:srgbClr val="FF0000"/>
                </a:solidFill>
              </a:rPr>
              <a:t> </a:t>
            </a:r>
            <a:r>
              <a:rPr lang="en-US" sz="2200" dirty="0" smtClean="0">
                <a:solidFill>
                  <a:srgbClr val="FF0000"/>
                </a:solidFill>
              </a:rPr>
              <a:t>C</a:t>
            </a:r>
            <a:r>
              <a:rPr lang="en-US" sz="100" dirty="0" smtClean="0">
                <a:solidFill>
                  <a:srgbClr val="FF0000"/>
                </a:solidFill>
              </a:rPr>
              <a:t> </a:t>
            </a:r>
            <a:r>
              <a:rPr lang="en-US" sz="2200" dirty="0" smtClean="0">
                <a:solidFill>
                  <a:srgbClr val="FF0000"/>
                </a:solidFill>
              </a:rPr>
              <a:t>A</a:t>
            </a:r>
            <a:r>
              <a:rPr lang="en-US" sz="2200" dirty="0" smtClean="0"/>
              <a:t> </a:t>
            </a:r>
            <a:r>
              <a:rPr lang="en-US" sz="2200" dirty="0"/>
              <a:t>used in </a:t>
            </a:r>
            <a:r>
              <a:rPr lang="en-US" sz="2200" dirty="0" smtClean="0"/>
              <a:t>802.11</a:t>
            </a:r>
            <a:endParaRPr lang="en-US" sz="2200" dirty="0"/>
          </a:p>
          <a:p>
            <a:pPr>
              <a:tabLst>
                <a:tab pos="279400" algn="l"/>
              </a:tabLst>
              <a:defRPr/>
            </a:pPr>
            <a:r>
              <a:rPr lang="en-US" sz="2200" b="1" dirty="0">
                <a:solidFill>
                  <a:schemeClr val="tx1"/>
                </a:solidFill>
              </a:rPr>
              <a:t>taking turns</a:t>
            </a:r>
            <a:endParaRPr lang="en-US" sz="2200" b="1" dirty="0">
              <a:solidFill>
                <a:schemeClr val="tx1"/>
              </a:solidFill>
            </a:endParaRPr>
          </a:p>
          <a:p>
            <a:pPr marL="741680" lvl="1" indent="-284480">
              <a:defRPr/>
            </a:pPr>
            <a:r>
              <a:rPr lang="en-US" sz="2200" dirty="0"/>
              <a:t>polling from central site, token passing</a:t>
            </a:r>
            <a:endParaRPr lang="en-US" sz="2200" dirty="0"/>
          </a:p>
          <a:p>
            <a:pPr marL="741680" lvl="1" indent="-284480">
              <a:defRPr/>
            </a:pPr>
            <a:r>
              <a:rPr lang="en-US" sz="2200" dirty="0"/>
              <a:t>Bluetooth, </a:t>
            </a:r>
            <a:r>
              <a:rPr lang="en-US" sz="2200" dirty="0" smtClean="0"/>
              <a:t>F</a:t>
            </a:r>
            <a:r>
              <a:rPr lang="en-US" sz="100" dirty="0" smtClean="0"/>
              <a:t> </a:t>
            </a:r>
            <a:r>
              <a:rPr lang="en-US" sz="2200" dirty="0" smtClean="0"/>
              <a:t>D</a:t>
            </a:r>
            <a:r>
              <a:rPr lang="en-US" sz="100" dirty="0" smtClean="0"/>
              <a:t> </a:t>
            </a:r>
            <a:r>
              <a:rPr lang="en-US" sz="2200" dirty="0" smtClean="0"/>
              <a:t>D</a:t>
            </a:r>
            <a:r>
              <a:rPr lang="en-US" sz="100" dirty="0" smtClean="0"/>
              <a:t> </a:t>
            </a:r>
            <a:r>
              <a:rPr lang="en-US" sz="2200" dirty="0" smtClean="0"/>
              <a:t>I</a:t>
            </a:r>
            <a:r>
              <a:rPr lang="en-US" sz="2200" dirty="0"/>
              <a:t>, </a:t>
            </a:r>
            <a:r>
              <a:rPr lang="en-US" sz="2200" dirty="0" smtClean="0"/>
              <a:t>token ring</a:t>
            </a:r>
            <a:endParaRPr lang="en-US" sz="2200" dirty="0"/>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smtClean="0">
                <a:solidFill>
                  <a:schemeClr val="tx2"/>
                </a:solidFill>
                <a:latin typeface="Times New Roman" panose="02020603050405020304" pitchFamily="18" charset="0"/>
                <a:cs typeface="Times New Roman" panose="02020603050405020304" pitchFamily="18" charset="0"/>
              </a:rPr>
              <a:t>Learning Objectives </a:t>
            </a:r>
            <a:r>
              <a:rPr lang="en-IN" sz="2000" b="0" dirty="0" smtClean="0">
                <a:solidFill>
                  <a:schemeClr val="tx2"/>
                </a:solidFill>
                <a:latin typeface="Times New Roman" panose="02020603050405020304" pitchFamily="18" charset="0"/>
                <a:cs typeface="Times New Roman" panose="02020603050405020304" pitchFamily="18" charset="0"/>
              </a:rPr>
              <a:t>(4 of 9)</a:t>
            </a:r>
            <a:endParaRPr lang="en-IN" sz="2000" b="0" dirty="0">
              <a:solidFill>
                <a:schemeClr val="tx2"/>
              </a:solidFill>
              <a:latin typeface="Times New Roman" panose="02020603050405020304" pitchFamily="18" charset="0"/>
              <a:cs typeface="Times New Roman" panose="02020603050405020304" pitchFamily="18" charset="0"/>
            </a:endParaRPr>
          </a:p>
        </p:txBody>
      </p:sp>
      <p:sp>
        <p:nvSpPr>
          <p:cNvPr id="5" name="Text Placeholder 4"/>
          <p:cNvSpPr>
            <a:spLocks noGrp="1"/>
          </p:cNvSpPr>
          <p:nvPr>
            <p:ph idx="1"/>
          </p:nvPr>
        </p:nvSpPr>
        <p:spPr>
          <a:xfrm>
            <a:off x="457200" y="1600201"/>
            <a:ext cx="8229600" cy="4657724"/>
          </a:xfrm>
        </p:spPr>
        <p:txBody>
          <a:bodyPr/>
          <a:lstStyle/>
          <a:p>
            <a:pPr marL="0" indent="0">
              <a:spcBef>
                <a:spcPts val="600"/>
              </a:spcBef>
              <a:buFont typeface="Wingdings" panose="05000000000000000000" charset="0"/>
              <a:buNone/>
              <a:defRPr/>
            </a:pPr>
            <a:r>
              <a:rPr lang="en-US" sz="2200" b="1" dirty="0" smtClean="0">
                <a:solidFill>
                  <a:schemeClr val="tx2"/>
                </a:solidFill>
                <a:latin typeface="+mn-lt"/>
              </a:rPr>
              <a:t>6.1</a:t>
            </a:r>
            <a:r>
              <a:rPr lang="en-US" sz="2200" dirty="0" smtClean="0">
                <a:solidFill>
                  <a:srgbClr val="CC0000"/>
                </a:solidFill>
                <a:latin typeface="+mn-lt"/>
              </a:rPr>
              <a:t> </a:t>
            </a:r>
            <a:r>
              <a:rPr lang="en-US" sz="2200" dirty="0" smtClean="0">
                <a:solidFill>
                  <a:schemeClr val="tx1"/>
                </a:solidFill>
                <a:latin typeface="+mn-lt"/>
              </a:rPr>
              <a:t>introduction, services</a:t>
            </a:r>
            <a:endParaRPr lang="en-US" sz="2200" dirty="0" smtClean="0">
              <a:solidFill>
                <a:schemeClr val="tx1"/>
              </a:solidFill>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6.2</a:t>
            </a:r>
            <a:r>
              <a:rPr lang="en-US" sz="2200" dirty="0" smtClean="0">
                <a:latin typeface="+mn-lt"/>
              </a:rPr>
              <a:t> error detection, correction</a:t>
            </a:r>
            <a:endParaRPr lang="en-US" sz="2200" dirty="0" smtClean="0">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6.3</a:t>
            </a:r>
            <a:r>
              <a:rPr lang="en-US" sz="2200" dirty="0" smtClean="0">
                <a:latin typeface="+mn-lt"/>
              </a:rPr>
              <a:t> multiple access protocols</a:t>
            </a:r>
            <a:endParaRPr lang="en-US" sz="2200" dirty="0" smtClean="0">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6.4</a:t>
            </a:r>
            <a:r>
              <a:rPr lang="en-US" sz="2200" dirty="0" smtClean="0">
                <a:latin typeface="+mn-lt"/>
              </a:rPr>
              <a:t> </a:t>
            </a:r>
            <a:r>
              <a:rPr lang="en-US" sz="2200" b="1" dirty="0" smtClean="0">
                <a:latin typeface="+mn-lt"/>
              </a:rPr>
              <a:t>LANs</a:t>
            </a:r>
            <a:endParaRPr lang="en-US" sz="2200" b="1" dirty="0" smtClean="0">
              <a:latin typeface="+mn-lt"/>
            </a:endParaRPr>
          </a:p>
          <a:p>
            <a:pPr marL="741680" lvl="1" indent="-284480">
              <a:defRPr/>
            </a:pPr>
            <a:r>
              <a:rPr lang="en-US" sz="2200" b="1" dirty="0">
                <a:latin typeface="+mn-lt"/>
              </a:rPr>
              <a:t>addressing, </a:t>
            </a:r>
            <a:r>
              <a:rPr lang="en-US" sz="2200" b="1" dirty="0" smtClean="0">
                <a:latin typeface="+mn-lt"/>
              </a:rPr>
              <a:t>A</a:t>
            </a:r>
            <a:r>
              <a:rPr lang="en-US" sz="100" b="1" dirty="0" smtClean="0">
                <a:latin typeface="+mn-lt"/>
              </a:rPr>
              <a:t> </a:t>
            </a:r>
            <a:r>
              <a:rPr lang="en-US" sz="2200" b="1" dirty="0" smtClean="0">
                <a:latin typeface="+mn-lt"/>
              </a:rPr>
              <a:t>R</a:t>
            </a:r>
            <a:r>
              <a:rPr lang="en-US" sz="100" b="1" dirty="0" smtClean="0">
                <a:latin typeface="+mn-lt"/>
              </a:rPr>
              <a:t> </a:t>
            </a:r>
            <a:r>
              <a:rPr lang="en-US" sz="2200" b="1" dirty="0" smtClean="0">
                <a:latin typeface="+mn-lt"/>
              </a:rPr>
              <a:t>P</a:t>
            </a:r>
            <a:endParaRPr lang="en-US" sz="2200" b="1" dirty="0">
              <a:latin typeface="+mn-lt"/>
            </a:endParaRPr>
          </a:p>
          <a:p>
            <a:pPr marL="741680" lvl="1" indent="-284480">
              <a:defRPr/>
            </a:pPr>
            <a:r>
              <a:rPr lang="en-US" sz="2200" dirty="0">
                <a:latin typeface="+mn-lt"/>
              </a:rPr>
              <a:t>Ethernet</a:t>
            </a:r>
            <a:endParaRPr lang="en-US" sz="2200" dirty="0">
              <a:latin typeface="+mn-lt"/>
            </a:endParaRPr>
          </a:p>
          <a:p>
            <a:pPr marL="741680" lvl="1" indent="-284480">
              <a:defRPr/>
            </a:pPr>
            <a:r>
              <a:rPr lang="en-US" sz="2200" dirty="0">
                <a:latin typeface="+mn-lt"/>
              </a:rPr>
              <a:t>switches</a:t>
            </a:r>
            <a:endParaRPr lang="en-US" sz="2200" dirty="0">
              <a:latin typeface="+mn-lt"/>
            </a:endParaRPr>
          </a:p>
          <a:p>
            <a:pPr marL="741680" lvl="1" indent="-284480">
              <a:defRPr/>
            </a:pPr>
            <a:r>
              <a:rPr lang="en-US" sz="2200" dirty="0" smtClean="0">
                <a:latin typeface="+mn-lt"/>
              </a:rPr>
              <a:t>V</a:t>
            </a:r>
            <a:r>
              <a:rPr lang="en-US" sz="100" dirty="0" smtClean="0">
                <a:latin typeface="+mn-lt"/>
              </a:rPr>
              <a:t> </a:t>
            </a:r>
            <a:r>
              <a:rPr lang="en-US" sz="2200" dirty="0" smtClean="0">
                <a:latin typeface="+mn-lt"/>
              </a:rPr>
              <a:t>LANS</a:t>
            </a:r>
            <a:endParaRPr lang="en-US" sz="2200" dirty="0" smtClean="0">
              <a:latin typeface="+mn-lt"/>
            </a:endParaRPr>
          </a:p>
          <a:p>
            <a:pPr marL="0" indent="0">
              <a:spcBef>
                <a:spcPts val="600"/>
              </a:spcBef>
              <a:buFont typeface="Wingdings" panose="05000000000000000000" charset="0"/>
              <a:buNone/>
              <a:defRPr/>
            </a:pPr>
            <a:r>
              <a:rPr lang="en-US" sz="2200" b="1" dirty="0">
                <a:solidFill>
                  <a:schemeClr val="tx2"/>
                </a:solidFill>
                <a:latin typeface="+mn-lt"/>
              </a:rPr>
              <a:t>6.5</a:t>
            </a:r>
            <a:r>
              <a:rPr lang="en-US" sz="2200" dirty="0">
                <a:latin typeface="+mn-lt"/>
              </a:rPr>
              <a:t> link virtualization: </a:t>
            </a:r>
            <a:r>
              <a:rPr lang="en-US" sz="2200" dirty="0" smtClean="0">
                <a:latin typeface="+mn-lt"/>
              </a:rPr>
              <a:t>M</a:t>
            </a:r>
            <a:r>
              <a:rPr lang="en-US" sz="100" dirty="0" smtClean="0">
                <a:latin typeface="+mn-lt"/>
              </a:rPr>
              <a:t> </a:t>
            </a:r>
            <a:r>
              <a:rPr lang="en-US" sz="2200" dirty="0" smtClean="0">
                <a:latin typeface="+mn-lt"/>
              </a:rPr>
              <a:t>P</a:t>
            </a:r>
            <a:r>
              <a:rPr lang="en-US" sz="100" dirty="0" smtClean="0">
                <a:latin typeface="+mn-lt"/>
              </a:rPr>
              <a:t> </a:t>
            </a:r>
            <a:r>
              <a:rPr lang="en-US" sz="2200" dirty="0" smtClean="0">
                <a:latin typeface="+mn-lt"/>
              </a:rPr>
              <a:t>L</a:t>
            </a:r>
            <a:r>
              <a:rPr lang="en-US" sz="100" dirty="0" smtClean="0">
                <a:latin typeface="+mn-lt"/>
              </a:rPr>
              <a:t> </a:t>
            </a:r>
            <a:r>
              <a:rPr lang="en-US" sz="2200" dirty="0" smtClean="0">
                <a:latin typeface="+mn-lt"/>
              </a:rPr>
              <a:t>S</a:t>
            </a:r>
            <a:endParaRPr lang="en-US" sz="2200" dirty="0">
              <a:latin typeface="+mn-lt"/>
            </a:endParaRPr>
          </a:p>
          <a:p>
            <a:pPr marL="0" indent="0">
              <a:spcBef>
                <a:spcPts val="600"/>
              </a:spcBef>
              <a:buFont typeface="Wingdings" panose="05000000000000000000" charset="0"/>
              <a:buNone/>
              <a:defRPr/>
            </a:pPr>
            <a:r>
              <a:rPr lang="en-US" sz="2200" b="1" dirty="0">
                <a:solidFill>
                  <a:schemeClr val="tx2"/>
                </a:solidFill>
                <a:latin typeface="+mn-lt"/>
              </a:rPr>
              <a:t>6.6</a:t>
            </a:r>
            <a:r>
              <a:rPr lang="en-US" sz="2200" dirty="0">
                <a:latin typeface="+mn-lt"/>
              </a:rPr>
              <a:t> data center networking</a:t>
            </a:r>
            <a:endParaRPr lang="en-US" sz="2200" dirty="0">
              <a:latin typeface="+mn-lt"/>
            </a:endParaRPr>
          </a:p>
          <a:p>
            <a:pPr marL="0" indent="0">
              <a:spcBef>
                <a:spcPts val="600"/>
              </a:spcBef>
              <a:buFont typeface="Wingdings" panose="05000000000000000000" charset="0"/>
              <a:buNone/>
              <a:defRPr/>
            </a:pPr>
            <a:r>
              <a:rPr lang="en-US" sz="2200" b="1" dirty="0">
                <a:solidFill>
                  <a:schemeClr val="tx2"/>
                </a:solidFill>
                <a:latin typeface="+mn-lt"/>
              </a:rPr>
              <a:t>6.7</a:t>
            </a:r>
            <a:r>
              <a:rPr lang="en-US" sz="2200" dirty="0">
                <a:latin typeface="+mn-lt"/>
              </a:rPr>
              <a:t> a day in the life of a web </a:t>
            </a:r>
            <a:r>
              <a:rPr lang="en-US" sz="2200" dirty="0" smtClean="0">
                <a:latin typeface="+mn-lt"/>
              </a:rPr>
              <a:t>request</a:t>
            </a:r>
            <a:endParaRPr lang="en-US" sz="22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MAC </a:t>
            </a:r>
            <a:r>
              <a:rPr lang="en-IN" dirty="0"/>
              <a:t>Addresses and </a:t>
            </a:r>
            <a:r>
              <a:rPr lang="en-IN" dirty="0" smtClean="0"/>
              <a:t>A</a:t>
            </a:r>
            <a:r>
              <a:rPr lang="en-IN" sz="100" baseline="0" dirty="0" smtClean="0"/>
              <a:t> </a:t>
            </a:r>
            <a:r>
              <a:rPr lang="en-IN" dirty="0" smtClean="0"/>
              <a:t>R</a:t>
            </a:r>
            <a:r>
              <a:rPr lang="en-IN" sz="100" dirty="0" smtClean="0"/>
              <a:t> </a:t>
            </a:r>
            <a:r>
              <a:rPr lang="en-IN" dirty="0" smtClean="0"/>
              <a:t>P</a:t>
            </a:r>
            <a:endParaRPr lang="en-IN" dirty="0"/>
          </a:p>
        </p:txBody>
      </p:sp>
      <p:sp>
        <p:nvSpPr>
          <p:cNvPr id="4" name="Text Placeholder 3"/>
          <p:cNvSpPr>
            <a:spLocks noGrp="1"/>
          </p:cNvSpPr>
          <p:nvPr>
            <p:ph type="body" idx="1"/>
          </p:nvPr>
        </p:nvSpPr>
        <p:spPr>
          <a:xfrm>
            <a:off x="457200" y="1600200"/>
            <a:ext cx="8229600" cy="3771210"/>
          </a:xfrm>
        </p:spPr>
        <p:txBody>
          <a:bodyPr/>
          <a:lstStyle/>
          <a:p>
            <a:pPr>
              <a:defRPr/>
            </a:pPr>
            <a:r>
              <a:rPr lang="en-US" sz="2000" dirty="0"/>
              <a:t>32-bit </a:t>
            </a:r>
            <a:r>
              <a:rPr lang="en-US" sz="2000" dirty="0" smtClean="0"/>
              <a:t>I</a:t>
            </a:r>
            <a:r>
              <a:rPr lang="en-US" sz="100" dirty="0" smtClean="0"/>
              <a:t> </a:t>
            </a:r>
            <a:r>
              <a:rPr lang="en-US" sz="2000" dirty="0" smtClean="0"/>
              <a:t>P </a:t>
            </a:r>
            <a:r>
              <a:rPr lang="en-US" sz="2000" dirty="0"/>
              <a:t>address</a:t>
            </a:r>
            <a:r>
              <a:rPr lang="en-US" sz="2000" dirty="0" smtClean="0"/>
              <a:t>:</a:t>
            </a:r>
            <a:endParaRPr lang="en-US" sz="2000" dirty="0"/>
          </a:p>
          <a:p>
            <a:pPr lvl="1">
              <a:defRPr/>
            </a:pPr>
            <a:r>
              <a:rPr lang="en-US" sz="2000" b="1" dirty="0"/>
              <a:t>network-layer</a:t>
            </a:r>
            <a:r>
              <a:rPr lang="en-US" sz="2000" dirty="0"/>
              <a:t> address for interface</a:t>
            </a:r>
            <a:endParaRPr lang="en-US" sz="2000" dirty="0"/>
          </a:p>
          <a:p>
            <a:pPr lvl="1">
              <a:defRPr/>
            </a:pPr>
            <a:r>
              <a:rPr lang="en-US" sz="2000" dirty="0"/>
              <a:t>used for layer 3 (network layer) forwarding</a:t>
            </a:r>
            <a:endParaRPr lang="en-US" sz="2000" dirty="0"/>
          </a:p>
          <a:p>
            <a:pPr>
              <a:defRPr/>
            </a:pPr>
            <a:r>
              <a:rPr lang="en-US" sz="2000" dirty="0" smtClean="0"/>
              <a:t>MAC (or LAN </a:t>
            </a:r>
            <a:r>
              <a:rPr lang="en-US" sz="2000" dirty="0"/>
              <a:t>or physical or Ethernet) address</a:t>
            </a:r>
            <a:r>
              <a:rPr lang="en-US" sz="2000" dirty="0" smtClean="0"/>
              <a:t>:</a:t>
            </a:r>
            <a:endParaRPr lang="en-US" sz="2000" dirty="0">
              <a:solidFill>
                <a:srgbClr val="FF0000"/>
              </a:solidFill>
            </a:endParaRPr>
          </a:p>
          <a:p>
            <a:pPr lvl="1">
              <a:defRPr/>
            </a:pPr>
            <a:r>
              <a:rPr lang="en-US" sz="2000" dirty="0" smtClean="0"/>
              <a:t>function:</a:t>
            </a:r>
            <a:r>
              <a:rPr lang="en-US" sz="2000" dirty="0" smtClean="0">
                <a:solidFill>
                  <a:schemeClr val="accent2"/>
                </a:solidFill>
              </a:rPr>
              <a:t> </a:t>
            </a:r>
            <a:r>
              <a:rPr lang="en-US" sz="2000" b="1" dirty="0">
                <a:solidFill>
                  <a:schemeClr val="tx1"/>
                </a:solidFill>
              </a:rPr>
              <a:t>used ‘locally” to get frame from one interface to another physically-connected interface (same network, in </a:t>
            </a:r>
            <a:r>
              <a:rPr lang="en-US" sz="2000" b="1" dirty="0" smtClean="0">
                <a:solidFill>
                  <a:schemeClr val="tx1"/>
                </a:solidFill>
              </a:rPr>
              <a:t>I P-addressing </a:t>
            </a:r>
            <a:r>
              <a:rPr lang="en-US" sz="2000" b="1" dirty="0">
                <a:solidFill>
                  <a:schemeClr val="tx1"/>
                </a:solidFill>
              </a:rPr>
              <a:t>sense)</a:t>
            </a:r>
            <a:endParaRPr lang="en-US" sz="2000" b="1" dirty="0">
              <a:solidFill>
                <a:schemeClr val="tx1"/>
              </a:solidFill>
            </a:endParaRPr>
          </a:p>
          <a:p>
            <a:pPr lvl="1">
              <a:defRPr/>
            </a:pPr>
            <a:r>
              <a:rPr lang="en-US" sz="2000" dirty="0"/>
              <a:t>48 bit </a:t>
            </a:r>
            <a:r>
              <a:rPr lang="en-US" sz="2000" dirty="0" smtClean="0"/>
              <a:t>MAC </a:t>
            </a:r>
            <a:r>
              <a:rPr lang="en-US" sz="2000" dirty="0"/>
              <a:t>address (for most LANs) burned in </a:t>
            </a:r>
            <a:r>
              <a:rPr lang="en-US" sz="2000" dirty="0" smtClean="0"/>
              <a:t>N</a:t>
            </a:r>
            <a:r>
              <a:rPr lang="en-US" sz="100" dirty="0" smtClean="0"/>
              <a:t> </a:t>
            </a:r>
            <a:r>
              <a:rPr lang="en-US" sz="2000" dirty="0" smtClean="0"/>
              <a:t>I</a:t>
            </a:r>
            <a:r>
              <a:rPr lang="en-US" sz="100" dirty="0" smtClean="0"/>
              <a:t> </a:t>
            </a:r>
            <a:r>
              <a:rPr lang="en-US" sz="2000" dirty="0" smtClean="0"/>
              <a:t>C R</a:t>
            </a:r>
            <a:r>
              <a:rPr lang="en-US" sz="100" dirty="0" smtClean="0"/>
              <a:t> </a:t>
            </a:r>
            <a:r>
              <a:rPr lang="en-US" sz="2000" dirty="0" smtClean="0"/>
              <a:t>O</a:t>
            </a:r>
            <a:r>
              <a:rPr lang="en-US" sz="100" dirty="0" smtClean="0"/>
              <a:t> </a:t>
            </a:r>
            <a:r>
              <a:rPr lang="en-US" sz="2000" dirty="0" smtClean="0"/>
              <a:t>M</a:t>
            </a:r>
            <a:r>
              <a:rPr lang="en-US" sz="2000" dirty="0"/>
              <a:t>, also sometimes software settable</a:t>
            </a:r>
            <a:endParaRPr lang="en-US" sz="2000" dirty="0"/>
          </a:p>
          <a:p>
            <a:pPr lvl="1">
              <a:defRPr/>
            </a:pPr>
            <a:r>
              <a:rPr lang="en-US" sz="2000" dirty="0"/>
              <a:t>e.g.: </a:t>
            </a:r>
            <a:r>
              <a:rPr lang="en-US" sz="2000" dirty="0" smtClean="0"/>
              <a:t>1 A-2 F-B</a:t>
            </a:r>
            <a:r>
              <a:rPr lang="en-US" sz="100" dirty="0" smtClean="0"/>
              <a:t> </a:t>
            </a:r>
            <a:r>
              <a:rPr lang="en-US" sz="2000" dirty="0" smtClean="0"/>
              <a:t>B-76-09-A</a:t>
            </a:r>
            <a:r>
              <a:rPr lang="en-US" sz="100" dirty="0" smtClean="0"/>
              <a:t> </a:t>
            </a:r>
            <a:r>
              <a:rPr lang="en-US" sz="2000" dirty="0" smtClean="0"/>
              <a:t>D</a:t>
            </a:r>
            <a:endParaRPr lang="en-US" sz="2000" dirty="0"/>
          </a:p>
        </p:txBody>
      </p:sp>
      <p:pic>
        <p:nvPicPr>
          <p:cNvPr id="5" name="Picture 4" descr="Hexidecimal, base 16 notation, each numeral represents 4 bits."/>
          <p:cNvPicPr>
            <a:picLocks noChangeAspect="1"/>
          </p:cNvPicPr>
          <p:nvPr/>
        </p:nvPicPr>
        <p:blipFill>
          <a:blip r:embed="rId1"/>
          <a:stretch>
            <a:fillRect/>
          </a:stretch>
        </p:blipFill>
        <p:spPr>
          <a:xfrm>
            <a:off x="602882" y="5371410"/>
            <a:ext cx="3890141" cy="972535"/>
          </a:xfrm>
          <a:prstGeom prst="rect">
            <a:avLst/>
          </a:prstGeom>
        </p:spPr>
      </p:pic>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LAN Addresses and </a:t>
            </a:r>
            <a:r>
              <a:rPr lang="en-IN" dirty="0" smtClean="0"/>
              <a:t>A</a:t>
            </a:r>
            <a:r>
              <a:rPr lang="en-IN" sz="100" dirty="0" smtClean="0"/>
              <a:t> </a:t>
            </a:r>
            <a:r>
              <a:rPr lang="en-IN" dirty="0" smtClean="0"/>
              <a:t>R</a:t>
            </a:r>
            <a:r>
              <a:rPr lang="en-IN" sz="100" dirty="0" smtClean="0"/>
              <a:t> </a:t>
            </a:r>
            <a:r>
              <a:rPr lang="en-IN" dirty="0" smtClean="0"/>
              <a:t>P</a:t>
            </a:r>
            <a:endParaRPr lang="en-IN" dirty="0"/>
          </a:p>
        </p:txBody>
      </p:sp>
      <p:sp>
        <p:nvSpPr>
          <p:cNvPr id="3" name="Text Placeholder 2"/>
          <p:cNvSpPr>
            <a:spLocks noGrp="1"/>
          </p:cNvSpPr>
          <p:nvPr>
            <p:ph type="body" idx="1"/>
          </p:nvPr>
        </p:nvSpPr>
        <p:spPr>
          <a:xfrm>
            <a:off x="457200" y="1600201"/>
            <a:ext cx="8229600" cy="492760"/>
          </a:xfrm>
        </p:spPr>
        <p:txBody>
          <a:bodyPr/>
          <a:lstStyle/>
          <a:p>
            <a:pPr marL="0" indent="0">
              <a:buNone/>
            </a:pPr>
            <a:r>
              <a:rPr lang="en-US" dirty="0"/>
              <a:t>each adapter on </a:t>
            </a:r>
            <a:r>
              <a:rPr lang="en-US" dirty="0" smtClean="0"/>
              <a:t>LAN </a:t>
            </a:r>
            <a:r>
              <a:rPr lang="en-US" dirty="0"/>
              <a:t>has unique </a:t>
            </a:r>
            <a:r>
              <a:rPr lang="en-US" b="1" dirty="0" smtClean="0">
                <a:solidFill>
                  <a:schemeClr val="tx1"/>
                </a:solidFill>
              </a:rPr>
              <a:t>LAN</a:t>
            </a:r>
            <a:r>
              <a:rPr lang="en-US" dirty="0" smtClean="0"/>
              <a:t> address</a:t>
            </a:r>
            <a:endParaRPr lang="en-US" dirty="0"/>
          </a:p>
        </p:txBody>
      </p:sp>
      <p:pic>
        <p:nvPicPr>
          <p:cNvPr id="4" name="Picture 3" descr="A diagram connects 4 P C’s to the center, L A N, wired or wireless. Each P C has a series of numbers, and is connected via an adapter. From the top moving clockwise. 1. 1 A hyphen 2 F hyphen B B hyphen 76 hyphen 0 9 hyphen A D. 2. 58 hyphen 23 hyphen D 7 hyphen F A hyphen 20 hyphen B0. 3. 0C hyphen C 4 hyphen 11 hyphen 6 F hyphen E 3 hyphen 96. 4. 71 hyphen 65 hyphen F 7 hyphen 2 B hyphen 0 8 hyphen 5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376515" y="2537404"/>
            <a:ext cx="6390970" cy="3732640"/>
          </a:xfrm>
          <a:prstGeom prst="rect">
            <a:avLst/>
          </a:prstGeom>
        </p:spPr>
      </p:pic>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LAN Addresses</a:t>
            </a:r>
            <a:endParaRPr lang="en-IN" dirty="0"/>
          </a:p>
        </p:txBody>
      </p:sp>
      <p:sp>
        <p:nvSpPr>
          <p:cNvPr id="3" name="Text Placeholder 2"/>
          <p:cNvSpPr>
            <a:spLocks noGrp="1"/>
          </p:cNvSpPr>
          <p:nvPr>
            <p:ph type="body" idx="1"/>
          </p:nvPr>
        </p:nvSpPr>
        <p:spPr/>
        <p:txBody>
          <a:bodyPr/>
          <a:lstStyle/>
          <a:p>
            <a:pPr>
              <a:defRPr/>
            </a:pPr>
            <a:r>
              <a:rPr lang="en-US" sz="2200" dirty="0" smtClean="0"/>
              <a:t>MAC </a:t>
            </a:r>
            <a:r>
              <a:rPr lang="en-US" sz="2200" dirty="0"/>
              <a:t>address allocation administered by </a:t>
            </a:r>
            <a:r>
              <a:rPr lang="en-US" sz="2200" dirty="0" smtClean="0"/>
              <a:t>I</a:t>
            </a:r>
            <a:r>
              <a:rPr lang="en-US" sz="100" dirty="0" smtClean="0"/>
              <a:t> </a:t>
            </a:r>
            <a:r>
              <a:rPr lang="en-US" sz="2200" dirty="0" smtClean="0"/>
              <a:t>E</a:t>
            </a:r>
            <a:r>
              <a:rPr lang="en-US" sz="100" dirty="0" smtClean="0"/>
              <a:t> </a:t>
            </a:r>
            <a:r>
              <a:rPr lang="en-US" sz="2200" dirty="0" smtClean="0"/>
              <a:t>E</a:t>
            </a:r>
            <a:r>
              <a:rPr lang="en-US" sz="100" dirty="0" smtClean="0"/>
              <a:t> </a:t>
            </a:r>
            <a:r>
              <a:rPr lang="en-US" sz="2200" dirty="0" smtClean="0"/>
              <a:t>E</a:t>
            </a:r>
            <a:endParaRPr lang="en-US" sz="2200" dirty="0"/>
          </a:p>
          <a:p>
            <a:pPr>
              <a:defRPr/>
            </a:pPr>
            <a:r>
              <a:rPr lang="en-US" sz="2200" dirty="0"/>
              <a:t>manufacturer buys portion of </a:t>
            </a:r>
            <a:r>
              <a:rPr lang="en-US" sz="2200" dirty="0" smtClean="0"/>
              <a:t>MAC </a:t>
            </a:r>
            <a:r>
              <a:rPr lang="en-US" sz="2200" dirty="0"/>
              <a:t>address space (to assure uniqueness)</a:t>
            </a:r>
            <a:endParaRPr lang="en-US" sz="2200" dirty="0"/>
          </a:p>
          <a:p>
            <a:pPr>
              <a:defRPr/>
            </a:pPr>
            <a:r>
              <a:rPr lang="en-US" sz="2200" dirty="0"/>
              <a:t>analogy:</a:t>
            </a:r>
            <a:endParaRPr lang="en-US" sz="2200" dirty="0"/>
          </a:p>
          <a:p>
            <a:pPr lvl="1">
              <a:defRPr/>
            </a:pPr>
            <a:r>
              <a:rPr lang="en-US" sz="2200" dirty="0" smtClean="0"/>
              <a:t>MAC </a:t>
            </a:r>
            <a:r>
              <a:rPr lang="en-US" sz="2200" dirty="0"/>
              <a:t>address: like Social Security Number</a:t>
            </a:r>
            <a:endParaRPr lang="en-US" sz="2200" dirty="0"/>
          </a:p>
          <a:p>
            <a:pPr lvl="1">
              <a:defRPr/>
            </a:pPr>
            <a:r>
              <a:rPr lang="en-US" sz="2200" dirty="0" smtClean="0"/>
              <a:t>I</a:t>
            </a:r>
            <a:r>
              <a:rPr lang="en-US" sz="100" dirty="0" smtClean="0"/>
              <a:t> </a:t>
            </a:r>
            <a:r>
              <a:rPr lang="en-US" sz="2200" dirty="0" smtClean="0"/>
              <a:t>P </a:t>
            </a:r>
            <a:r>
              <a:rPr lang="en-US" sz="2200" dirty="0"/>
              <a:t>address: like postal address</a:t>
            </a:r>
            <a:endParaRPr lang="en-US" sz="2200" dirty="0"/>
          </a:p>
          <a:p>
            <a:pPr>
              <a:defRPr/>
            </a:pPr>
            <a:r>
              <a:rPr lang="en-US" sz="2200" dirty="0"/>
              <a:t> </a:t>
            </a:r>
            <a:r>
              <a:rPr lang="en-US" sz="2200" dirty="0" smtClean="0"/>
              <a:t>MAC </a:t>
            </a:r>
            <a:r>
              <a:rPr lang="en-US" sz="2200" dirty="0"/>
              <a:t>flat address </a:t>
            </a:r>
            <a:r>
              <a:rPr lang="en-US" sz="2200" dirty="0" smtClean="0">
                <a:ea typeface="MS Mincho" charset="0"/>
                <a:cs typeface="MS Mincho" charset="0"/>
              </a:rPr>
              <a:t>→</a:t>
            </a:r>
            <a:r>
              <a:rPr lang="en-US" sz="2200" dirty="0" smtClean="0"/>
              <a:t> </a:t>
            </a:r>
            <a:r>
              <a:rPr lang="en-US" sz="2200" dirty="0" smtClean="0">
                <a:solidFill>
                  <a:srgbClr val="FF0000"/>
                </a:solidFill>
              </a:rPr>
              <a:t>portability</a:t>
            </a:r>
            <a:endParaRPr lang="en-US" sz="2200" dirty="0">
              <a:solidFill>
                <a:srgbClr val="FF0000"/>
              </a:solidFill>
            </a:endParaRPr>
          </a:p>
          <a:p>
            <a:pPr lvl="1">
              <a:defRPr/>
            </a:pPr>
            <a:r>
              <a:rPr lang="en-US" sz="2200" dirty="0"/>
              <a:t>can move </a:t>
            </a:r>
            <a:r>
              <a:rPr lang="en-US" sz="2200" dirty="0" smtClean="0"/>
              <a:t>LAN </a:t>
            </a:r>
            <a:r>
              <a:rPr lang="en-US" sz="2200" dirty="0"/>
              <a:t>card from one </a:t>
            </a:r>
            <a:r>
              <a:rPr lang="en-US" sz="2200" dirty="0" smtClean="0"/>
              <a:t>LAN </a:t>
            </a:r>
            <a:r>
              <a:rPr lang="en-US" sz="2200" dirty="0"/>
              <a:t>to another</a:t>
            </a:r>
            <a:endParaRPr lang="en-US" sz="2200" dirty="0"/>
          </a:p>
          <a:p>
            <a:pPr>
              <a:defRPr/>
            </a:pPr>
            <a:r>
              <a:rPr lang="en-US" sz="2200" dirty="0" smtClean="0"/>
              <a:t>I</a:t>
            </a:r>
            <a:r>
              <a:rPr lang="en-US" sz="100" dirty="0" smtClean="0"/>
              <a:t> </a:t>
            </a:r>
            <a:r>
              <a:rPr lang="en-US" sz="2200" dirty="0" smtClean="0"/>
              <a:t>P </a:t>
            </a:r>
            <a:r>
              <a:rPr lang="en-US" sz="2200" dirty="0"/>
              <a:t>hierarchical address </a:t>
            </a:r>
            <a:r>
              <a:rPr lang="en-US" sz="2200" b="1" i="0" dirty="0"/>
              <a:t>not</a:t>
            </a:r>
            <a:r>
              <a:rPr lang="en-US" sz="2200" dirty="0"/>
              <a:t> portable</a:t>
            </a:r>
            <a:endParaRPr lang="en-US" sz="2200" dirty="0"/>
          </a:p>
          <a:p>
            <a:pPr lvl="1">
              <a:defRPr/>
            </a:pPr>
            <a:r>
              <a:rPr lang="en-US" sz="2200" dirty="0"/>
              <a:t> address depends on </a:t>
            </a:r>
            <a:r>
              <a:rPr lang="en-US" sz="2200" dirty="0" smtClean="0"/>
              <a:t>I</a:t>
            </a:r>
            <a:r>
              <a:rPr lang="en-US" sz="100" dirty="0" smtClean="0"/>
              <a:t> </a:t>
            </a:r>
            <a:r>
              <a:rPr lang="en-US" sz="2200" dirty="0" smtClean="0"/>
              <a:t>P </a:t>
            </a:r>
            <a:r>
              <a:rPr lang="en-US" sz="2200" dirty="0"/>
              <a:t>subnet to which node is </a:t>
            </a:r>
            <a:r>
              <a:rPr lang="en-US" sz="2200" dirty="0" smtClean="0"/>
              <a:t>attached</a:t>
            </a:r>
            <a:endParaRPr lang="en-US" sz="2200" dirty="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a:t>
            </a:r>
            <a:r>
              <a:rPr lang="en-IN" sz="100" dirty="0"/>
              <a:t> </a:t>
            </a:r>
            <a:r>
              <a:rPr lang="en-IN" dirty="0"/>
              <a:t>R</a:t>
            </a:r>
            <a:r>
              <a:rPr lang="en-IN" sz="100" dirty="0"/>
              <a:t> </a:t>
            </a:r>
            <a:r>
              <a:rPr lang="en-IN" dirty="0"/>
              <a:t>P: Address Resolution Protocol</a:t>
            </a:r>
            <a:endParaRPr lang="en-IN" dirty="0"/>
          </a:p>
        </p:txBody>
      </p:sp>
      <p:sp>
        <p:nvSpPr>
          <p:cNvPr id="4" name="Text Placeholder 3"/>
          <p:cNvSpPr>
            <a:spLocks noGrp="1"/>
          </p:cNvSpPr>
          <p:nvPr>
            <p:ph type="body" idx="1"/>
          </p:nvPr>
        </p:nvSpPr>
        <p:spPr>
          <a:xfrm>
            <a:off x="457200" y="1600200"/>
            <a:ext cx="4295776" cy="1209675"/>
          </a:xfrm>
        </p:spPr>
        <p:txBody>
          <a:bodyPr/>
          <a:lstStyle/>
          <a:p>
            <a:pPr marL="0" indent="0">
              <a:buNone/>
              <a:defRPr/>
            </a:pPr>
            <a:r>
              <a:rPr lang="en-US" sz="2000" b="1" dirty="0">
                <a:solidFill>
                  <a:schemeClr val="tx1"/>
                </a:solidFill>
                <a:latin typeface="+mn-lt"/>
              </a:rPr>
              <a:t>Question:</a:t>
            </a:r>
            <a:r>
              <a:rPr lang="en-US" sz="2000" dirty="0">
                <a:latin typeface="+mn-lt"/>
              </a:rPr>
              <a:t> how to </a:t>
            </a:r>
            <a:r>
              <a:rPr lang="en-US" sz="2000" dirty="0" smtClean="0">
                <a:latin typeface="+mn-lt"/>
              </a:rPr>
              <a:t>determine interface’s M</a:t>
            </a:r>
            <a:r>
              <a:rPr lang="en-US" sz="100" dirty="0" smtClean="0">
                <a:latin typeface="+mn-lt"/>
              </a:rPr>
              <a:t> </a:t>
            </a:r>
            <a:r>
              <a:rPr lang="en-US" sz="2000" dirty="0" smtClean="0">
                <a:latin typeface="+mn-lt"/>
              </a:rPr>
              <a:t>A</a:t>
            </a:r>
            <a:r>
              <a:rPr lang="en-US" sz="100" dirty="0" smtClean="0">
                <a:latin typeface="+mn-lt"/>
              </a:rPr>
              <a:t> </a:t>
            </a:r>
            <a:r>
              <a:rPr lang="en-US" sz="2000" dirty="0" smtClean="0">
                <a:latin typeface="+mn-lt"/>
              </a:rPr>
              <a:t>C </a:t>
            </a:r>
            <a:r>
              <a:rPr lang="en-US" sz="2000" dirty="0">
                <a:latin typeface="+mn-lt"/>
              </a:rPr>
              <a:t>address, knowing its IP address</a:t>
            </a:r>
            <a:r>
              <a:rPr lang="en-US" sz="2000" dirty="0" smtClean="0">
                <a:latin typeface="+mn-lt"/>
              </a:rPr>
              <a:t>?</a:t>
            </a:r>
            <a:endParaRPr lang="en-US" sz="2000" dirty="0">
              <a:latin typeface="+mn-lt"/>
            </a:endParaRPr>
          </a:p>
        </p:txBody>
      </p:sp>
      <p:pic>
        <p:nvPicPr>
          <p:cNvPr id="6" name="Picture 5" descr="A diagram connects 4 P C’s to the center, L A N, wired or wireless. Each P C has a series of numbers, and is connected via an adapter, which also have a series of numbers. From the top moving clockwise. 1 P C. 137 period 196 period 7 period 78. 1 adapter. 1 A hyphen 2 F hyphen B B hyphen 76 hyphen 0 9 hyphen A D. 2 P C. 137 period 196 period 7 period 14. 2 adapter. 58 hyphen 23 hyphen D 7 hyphen F A hyphen 20 hyphen B0. 3 P C. 137 period 196 period 7 period 88. 3 adapter. 0C hyphen C 4 hyphen 11 hyphen 6 F hyphen E 3 hyphen 96. 4 P C. 137 period 196 period 7 period 23. 4 adapter 71 hyphen 65 hyphen F 7 hyphen 2 B hyphen 0 8 hyphen 5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44166" y="3170171"/>
            <a:ext cx="4131368" cy="2860809"/>
          </a:xfrm>
          <a:prstGeom prst="rect">
            <a:avLst/>
          </a:prstGeom>
        </p:spPr>
      </p:pic>
      <p:sp>
        <p:nvSpPr>
          <p:cNvPr id="5" name="Text Placeholder 4"/>
          <p:cNvSpPr>
            <a:spLocks noGrp="1"/>
          </p:cNvSpPr>
          <p:nvPr>
            <p:ph type="body" idx="2"/>
          </p:nvPr>
        </p:nvSpPr>
        <p:spPr>
          <a:xfrm>
            <a:off x="5248275" y="1600200"/>
            <a:ext cx="3438525" cy="4430780"/>
          </a:xfrm>
        </p:spPr>
        <p:txBody>
          <a:bodyPr/>
          <a:lstStyle/>
          <a:p>
            <a:pPr marL="0" indent="0">
              <a:buFont typeface="Wingdings" panose="05000000000000000000" charset="0"/>
              <a:buNone/>
              <a:defRPr/>
            </a:pPr>
            <a:r>
              <a:rPr lang="en-US" sz="2000" b="1" dirty="0" smtClean="0">
                <a:solidFill>
                  <a:schemeClr val="tx1"/>
                </a:solidFill>
                <a:latin typeface="+mn-lt"/>
              </a:rPr>
              <a:t>A</a:t>
            </a:r>
            <a:r>
              <a:rPr lang="en-US" sz="100" b="1" dirty="0" smtClean="0">
                <a:solidFill>
                  <a:schemeClr val="tx1"/>
                </a:solidFill>
                <a:latin typeface="+mn-lt"/>
              </a:rPr>
              <a:t> </a:t>
            </a:r>
            <a:r>
              <a:rPr lang="en-US" sz="2000" b="1" dirty="0" smtClean="0">
                <a:solidFill>
                  <a:schemeClr val="tx1"/>
                </a:solidFill>
                <a:latin typeface="+mn-lt"/>
              </a:rPr>
              <a:t>R</a:t>
            </a:r>
            <a:r>
              <a:rPr lang="en-US" sz="100" b="1" dirty="0" smtClean="0">
                <a:solidFill>
                  <a:schemeClr val="tx1"/>
                </a:solidFill>
                <a:latin typeface="+mn-lt"/>
              </a:rPr>
              <a:t> </a:t>
            </a:r>
            <a:r>
              <a:rPr lang="en-US" sz="2000" b="1" dirty="0" smtClean="0">
                <a:solidFill>
                  <a:schemeClr val="tx1"/>
                </a:solidFill>
                <a:latin typeface="+mn-lt"/>
              </a:rPr>
              <a:t>P </a:t>
            </a:r>
            <a:r>
              <a:rPr lang="en-US" sz="2000" b="1" dirty="0">
                <a:solidFill>
                  <a:schemeClr val="tx1"/>
                </a:solidFill>
                <a:latin typeface="+mn-lt"/>
              </a:rPr>
              <a:t>table:</a:t>
            </a:r>
            <a:r>
              <a:rPr lang="en-US" sz="2000" i="1" dirty="0">
                <a:solidFill>
                  <a:srgbClr val="CC0000"/>
                </a:solidFill>
                <a:latin typeface="+mn-lt"/>
              </a:rPr>
              <a:t> </a:t>
            </a:r>
            <a:r>
              <a:rPr lang="en-US" sz="2000" dirty="0">
                <a:latin typeface="+mn-lt"/>
              </a:rPr>
              <a:t>each </a:t>
            </a:r>
            <a:r>
              <a:rPr lang="en-US" sz="2000" dirty="0" smtClean="0">
                <a:latin typeface="+mn-lt"/>
              </a:rPr>
              <a:t>I</a:t>
            </a:r>
            <a:r>
              <a:rPr lang="en-US" sz="100" dirty="0" smtClean="0">
                <a:latin typeface="+mn-lt"/>
              </a:rPr>
              <a:t> </a:t>
            </a:r>
            <a:r>
              <a:rPr lang="en-US" sz="2000" dirty="0" smtClean="0">
                <a:latin typeface="+mn-lt"/>
              </a:rPr>
              <a:t>P </a:t>
            </a:r>
            <a:r>
              <a:rPr lang="en-US" sz="2000" dirty="0">
                <a:latin typeface="+mn-lt"/>
              </a:rPr>
              <a:t>node (host, router) on </a:t>
            </a:r>
            <a:r>
              <a:rPr lang="en-US" sz="2000" dirty="0" smtClean="0">
                <a:latin typeface="+mn-lt"/>
              </a:rPr>
              <a:t>LAN </a:t>
            </a:r>
            <a:r>
              <a:rPr lang="en-US" sz="2000" dirty="0">
                <a:latin typeface="+mn-lt"/>
              </a:rPr>
              <a:t>has table</a:t>
            </a:r>
            <a:endParaRPr lang="en-US" sz="2000" dirty="0">
              <a:latin typeface="+mn-lt"/>
            </a:endParaRPr>
          </a:p>
          <a:p>
            <a:pPr lvl="1">
              <a:defRPr/>
            </a:pPr>
            <a:r>
              <a:rPr lang="en-US" sz="2000" dirty="0" smtClean="0">
                <a:latin typeface="+mn-lt"/>
              </a:rPr>
              <a:t>I</a:t>
            </a:r>
            <a:r>
              <a:rPr lang="en-US" sz="100" dirty="0" smtClean="0">
                <a:latin typeface="+mn-lt"/>
              </a:rPr>
              <a:t> </a:t>
            </a:r>
            <a:r>
              <a:rPr lang="en-US" sz="2000" dirty="0" smtClean="0">
                <a:latin typeface="+mn-lt"/>
              </a:rPr>
              <a:t>P/MAC </a:t>
            </a:r>
            <a:r>
              <a:rPr lang="en-US" sz="2000" dirty="0">
                <a:latin typeface="+mn-lt"/>
              </a:rPr>
              <a:t>address mappings for some </a:t>
            </a:r>
            <a:r>
              <a:rPr lang="en-US" sz="2000" dirty="0" smtClean="0">
                <a:latin typeface="+mn-lt"/>
              </a:rPr>
              <a:t>LAN </a:t>
            </a:r>
            <a:r>
              <a:rPr lang="en-US" sz="2000" dirty="0">
                <a:latin typeface="+mn-lt"/>
              </a:rPr>
              <a:t>nodes</a:t>
            </a:r>
            <a:r>
              <a:rPr lang="en-US" sz="2000" dirty="0" smtClean="0">
                <a:latin typeface="+mn-lt"/>
              </a:rPr>
              <a:t>:</a:t>
            </a:r>
            <a:endParaRPr lang="en-US" sz="2000" dirty="0" smtClean="0">
              <a:latin typeface="+mn-lt"/>
            </a:endParaRPr>
          </a:p>
          <a:p>
            <a:pPr marL="714375" lvl="1" indent="0">
              <a:buNone/>
              <a:defRPr/>
            </a:pPr>
            <a:r>
              <a:rPr lang="en-US" sz="2000" b="1" dirty="0" smtClean="0">
                <a:solidFill>
                  <a:schemeClr val="tx1"/>
                </a:solidFill>
                <a:latin typeface="+mn-lt"/>
              </a:rPr>
              <a:t>&lt; I</a:t>
            </a:r>
            <a:r>
              <a:rPr lang="en-US" sz="100" b="1" dirty="0" smtClean="0">
                <a:solidFill>
                  <a:schemeClr val="tx1"/>
                </a:solidFill>
                <a:latin typeface="+mn-lt"/>
              </a:rPr>
              <a:t> </a:t>
            </a:r>
            <a:r>
              <a:rPr lang="en-US" sz="2000" b="1" dirty="0" smtClean="0">
                <a:solidFill>
                  <a:schemeClr val="tx1"/>
                </a:solidFill>
                <a:latin typeface="+mn-lt"/>
              </a:rPr>
              <a:t>P </a:t>
            </a:r>
            <a:r>
              <a:rPr lang="en-US" sz="2000" b="1" dirty="0">
                <a:solidFill>
                  <a:schemeClr val="tx1"/>
                </a:solidFill>
                <a:latin typeface="+mn-lt"/>
              </a:rPr>
              <a:t>address; </a:t>
            </a:r>
            <a:r>
              <a:rPr lang="en-US" sz="2000" b="1" dirty="0" smtClean="0">
                <a:solidFill>
                  <a:schemeClr val="tx1"/>
                </a:solidFill>
                <a:latin typeface="+mn-lt"/>
              </a:rPr>
              <a:t>MAC </a:t>
            </a:r>
            <a:r>
              <a:rPr lang="en-US" sz="2000" b="1" dirty="0">
                <a:solidFill>
                  <a:schemeClr val="tx1"/>
                </a:solidFill>
                <a:latin typeface="+mn-lt"/>
              </a:rPr>
              <a:t>address; </a:t>
            </a:r>
            <a:r>
              <a:rPr lang="en-US" sz="2000" b="1" dirty="0" smtClean="0">
                <a:solidFill>
                  <a:schemeClr val="tx1"/>
                </a:solidFill>
                <a:latin typeface="+mn-lt"/>
              </a:rPr>
              <a:t>T</a:t>
            </a:r>
            <a:r>
              <a:rPr lang="en-US" sz="100" b="1" dirty="0" smtClean="0">
                <a:solidFill>
                  <a:schemeClr val="tx1"/>
                </a:solidFill>
                <a:latin typeface="+mn-lt"/>
              </a:rPr>
              <a:t> </a:t>
            </a:r>
            <a:r>
              <a:rPr lang="en-US" sz="2000" b="1" dirty="0" smtClean="0">
                <a:solidFill>
                  <a:schemeClr val="tx1"/>
                </a:solidFill>
                <a:latin typeface="+mn-lt"/>
              </a:rPr>
              <a:t>T</a:t>
            </a:r>
            <a:r>
              <a:rPr lang="en-US" sz="100" b="1" dirty="0" smtClean="0">
                <a:solidFill>
                  <a:schemeClr val="tx1"/>
                </a:solidFill>
                <a:latin typeface="+mn-lt"/>
              </a:rPr>
              <a:t> </a:t>
            </a:r>
            <a:r>
              <a:rPr lang="en-US" sz="2000" b="1" dirty="0" smtClean="0">
                <a:solidFill>
                  <a:schemeClr val="tx1"/>
                </a:solidFill>
                <a:latin typeface="+mn-lt"/>
              </a:rPr>
              <a:t>L</a:t>
            </a:r>
            <a:r>
              <a:rPr lang="en-US" sz="2000" b="1" dirty="0">
                <a:solidFill>
                  <a:schemeClr val="tx1"/>
                </a:solidFill>
                <a:latin typeface="+mn-lt"/>
              </a:rPr>
              <a:t>&gt;</a:t>
            </a:r>
            <a:endParaRPr lang="en-US" sz="2000" b="1" dirty="0">
              <a:solidFill>
                <a:schemeClr val="tx1"/>
              </a:solidFill>
              <a:latin typeface="+mn-lt"/>
            </a:endParaRPr>
          </a:p>
          <a:p>
            <a:pPr lvl="1">
              <a:defRPr/>
            </a:pPr>
            <a:r>
              <a:rPr lang="en-US" sz="2000" dirty="0" smtClean="0">
                <a:latin typeface="+mn-lt"/>
              </a:rPr>
              <a:t>T</a:t>
            </a:r>
            <a:r>
              <a:rPr lang="en-US" sz="100" dirty="0" smtClean="0">
                <a:latin typeface="+mn-lt"/>
              </a:rPr>
              <a:t> </a:t>
            </a:r>
            <a:r>
              <a:rPr lang="en-US" sz="2000" dirty="0" smtClean="0">
                <a:latin typeface="+mn-lt"/>
              </a:rPr>
              <a:t>T</a:t>
            </a:r>
            <a:r>
              <a:rPr lang="en-US" sz="100" dirty="0" smtClean="0">
                <a:latin typeface="+mn-lt"/>
              </a:rPr>
              <a:t> </a:t>
            </a:r>
            <a:r>
              <a:rPr lang="en-US" sz="2000" dirty="0" smtClean="0">
                <a:latin typeface="+mn-lt"/>
              </a:rPr>
              <a:t>L </a:t>
            </a:r>
            <a:r>
              <a:rPr lang="en-US" sz="2000" dirty="0">
                <a:latin typeface="+mn-lt"/>
              </a:rPr>
              <a:t>(Time To Live): time after which address mapping will be forgotten (typically 20 min</a:t>
            </a:r>
            <a:r>
              <a:rPr lang="en-US" sz="2000" dirty="0" smtClean="0">
                <a:latin typeface="+mn-lt"/>
              </a:rPr>
              <a:t>)</a:t>
            </a:r>
            <a:endParaRPr lang="en-US" sz="2000" dirty="0">
              <a:latin typeface="+mn-lt"/>
            </a:endParaRPr>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a:t>
            </a:r>
            <a:r>
              <a:rPr lang="en-US" sz="100" dirty="0" smtClean="0"/>
              <a:t> </a:t>
            </a:r>
            <a:r>
              <a:rPr lang="en-US" dirty="0" smtClean="0"/>
              <a:t>R</a:t>
            </a:r>
            <a:r>
              <a:rPr lang="en-US" sz="100" dirty="0" smtClean="0"/>
              <a:t> </a:t>
            </a:r>
            <a:r>
              <a:rPr lang="en-US" dirty="0" smtClean="0"/>
              <a:t>P </a:t>
            </a:r>
            <a:r>
              <a:rPr lang="en-US" dirty="0"/>
              <a:t>Protocol: Same </a:t>
            </a:r>
            <a:r>
              <a:rPr lang="en-US" dirty="0" smtClean="0"/>
              <a:t>LAN </a:t>
            </a:r>
            <a:r>
              <a:rPr lang="en-US" sz="2000" b="0" dirty="0"/>
              <a:t>(1 of 2)</a:t>
            </a:r>
            <a:endParaRPr lang="en-IN" sz="2000" b="0" dirty="0"/>
          </a:p>
        </p:txBody>
      </p:sp>
      <p:sp>
        <p:nvSpPr>
          <p:cNvPr id="3" name="Text Placeholder 2"/>
          <p:cNvSpPr>
            <a:spLocks noGrp="1"/>
          </p:cNvSpPr>
          <p:nvPr>
            <p:ph type="body" idx="1"/>
          </p:nvPr>
        </p:nvSpPr>
        <p:spPr/>
        <p:txBody>
          <a:bodyPr/>
          <a:lstStyle/>
          <a:p>
            <a:pPr>
              <a:defRPr/>
            </a:pPr>
            <a:r>
              <a:rPr lang="en-US" dirty="0"/>
              <a:t>A wants to send datagram to B</a:t>
            </a:r>
            <a:endParaRPr lang="en-US" dirty="0"/>
          </a:p>
          <a:p>
            <a:pPr marL="741680" lvl="1" indent="-284480">
              <a:defRPr/>
            </a:pPr>
            <a:r>
              <a:rPr lang="en-US" dirty="0" smtClean="0"/>
              <a:t>B’s MAC address </a:t>
            </a:r>
            <a:r>
              <a:rPr lang="en-US" dirty="0"/>
              <a:t>not in </a:t>
            </a:r>
            <a:r>
              <a:rPr lang="en-US" dirty="0" smtClean="0"/>
              <a:t>A’s A</a:t>
            </a:r>
            <a:r>
              <a:rPr lang="en-US" sz="100" dirty="0" smtClean="0"/>
              <a:t> </a:t>
            </a:r>
            <a:r>
              <a:rPr lang="en-US" dirty="0" smtClean="0"/>
              <a:t>R</a:t>
            </a:r>
            <a:r>
              <a:rPr lang="en-US" sz="100" dirty="0" smtClean="0"/>
              <a:t> </a:t>
            </a:r>
            <a:r>
              <a:rPr lang="en-US" dirty="0" smtClean="0"/>
              <a:t>P </a:t>
            </a:r>
            <a:r>
              <a:rPr lang="en-US" dirty="0"/>
              <a:t>table.</a:t>
            </a:r>
            <a:endParaRPr lang="en-US" dirty="0"/>
          </a:p>
          <a:p>
            <a:pPr>
              <a:defRPr/>
            </a:pPr>
            <a:r>
              <a:rPr lang="en-US" dirty="0"/>
              <a:t>A </a:t>
            </a:r>
            <a:r>
              <a:rPr lang="en-US" b="1" dirty="0">
                <a:solidFill>
                  <a:srgbClr val="FF0000"/>
                </a:solidFill>
              </a:rPr>
              <a:t>broadcasts</a:t>
            </a:r>
            <a:r>
              <a:rPr lang="en-US" dirty="0"/>
              <a:t> </a:t>
            </a:r>
            <a:r>
              <a:rPr lang="en-US" dirty="0" smtClean="0"/>
              <a:t>A</a:t>
            </a:r>
            <a:r>
              <a:rPr lang="en-US" sz="100" dirty="0" smtClean="0"/>
              <a:t> </a:t>
            </a:r>
            <a:r>
              <a:rPr lang="en-US" dirty="0" smtClean="0"/>
              <a:t>R</a:t>
            </a:r>
            <a:r>
              <a:rPr lang="en-US" sz="100" dirty="0" smtClean="0"/>
              <a:t> </a:t>
            </a:r>
            <a:r>
              <a:rPr lang="en-US" dirty="0" smtClean="0"/>
              <a:t>P </a:t>
            </a:r>
            <a:r>
              <a:rPr lang="en-US" dirty="0"/>
              <a:t>query packet, containing </a:t>
            </a:r>
            <a:r>
              <a:rPr lang="en-US" dirty="0" smtClean="0"/>
              <a:t>B’s I</a:t>
            </a:r>
            <a:r>
              <a:rPr lang="en-US" sz="100" dirty="0" smtClean="0"/>
              <a:t> </a:t>
            </a:r>
            <a:r>
              <a:rPr lang="en-US" dirty="0" smtClean="0"/>
              <a:t>P address</a:t>
            </a:r>
            <a:endParaRPr lang="en-US" dirty="0"/>
          </a:p>
          <a:p>
            <a:pPr marL="741680" lvl="1" indent="-284480">
              <a:defRPr/>
            </a:pPr>
            <a:r>
              <a:rPr lang="en-US" dirty="0"/>
              <a:t>destination </a:t>
            </a:r>
            <a:r>
              <a:rPr lang="en-US" dirty="0" smtClean="0"/>
              <a:t>M</a:t>
            </a:r>
            <a:r>
              <a:rPr lang="en-US" sz="100" dirty="0" smtClean="0"/>
              <a:t> </a:t>
            </a:r>
            <a:r>
              <a:rPr lang="en-US" dirty="0" smtClean="0"/>
              <a:t>A</a:t>
            </a:r>
            <a:r>
              <a:rPr lang="en-US" sz="100" dirty="0" smtClean="0"/>
              <a:t> </a:t>
            </a:r>
            <a:r>
              <a:rPr lang="en-US" dirty="0" smtClean="0"/>
              <a:t>C </a:t>
            </a:r>
            <a:r>
              <a:rPr lang="en-US" dirty="0"/>
              <a:t>address = </a:t>
            </a:r>
            <a:r>
              <a:rPr lang="en-US" dirty="0">
                <a:solidFill>
                  <a:srgbClr val="FF0000"/>
                </a:solidFill>
              </a:rPr>
              <a:t>FF-FF-FF-FF-FF-FF</a:t>
            </a:r>
            <a:endParaRPr lang="en-US" dirty="0"/>
          </a:p>
          <a:p>
            <a:pPr marL="741680" lvl="1" indent="-284480">
              <a:defRPr/>
            </a:pPr>
            <a:r>
              <a:rPr lang="en-US" dirty="0"/>
              <a:t>all nodes on </a:t>
            </a:r>
            <a:r>
              <a:rPr lang="en-US" dirty="0" smtClean="0"/>
              <a:t>LAN </a:t>
            </a:r>
            <a:r>
              <a:rPr lang="en-US" dirty="0"/>
              <a:t>receive </a:t>
            </a:r>
            <a:r>
              <a:rPr lang="en-US" dirty="0" smtClean="0"/>
              <a:t>A</a:t>
            </a:r>
            <a:r>
              <a:rPr lang="en-US" sz="100" dirty="0" smtClean="0"/>
              <a:t> </a:t>
            </a:r>
            <a:r>
              <a:rPr lang="en-US" dirty="0" smtClean="0"/>
              <a:t>R</a:t>
            </a:r>
            <a:r>
              <a:rPr lang="en-US" sz="100" dirty="0" smtClean="0"/>
              <a:t> </a:t>
            </a:r>
            <a:r>
              <a:rPr lang="en-US" dirty="0" smtClean="0"/>
              <a:t>P query</a:t>
            </a:r>
            <a:endParaRPr lang="en-US" dirty="0"/>
          </a:p>
          <a:p>
            <a:pPr>
              <a:defRPr/>
            </a:pPr>
            <a:r>
              <a:rPr lang="en-US" dirty="0"/>
              <a:t>B receives </a:t>
            </a:r>
            <a:r>
              <a:rPr lang="en-US" dirty="0" smtClean="0"/>
              <a:t>A</a:t>
            </a:r>
            <a:r>
              <a:rPr lang="en-US" sz="100" dirty="0" smtClean="0"/>
              <a:t> </a:t>
            </a:r>
            <a:r>
              <a:rPr lang="en-US" dirty="0" smtClean="0"/>
              <a:t>R</a:t>
            </a:r>
            <a:r>
              <a:rPr lang="en-US" sz="100" dirty="0" smtClean="0"/>
              <a:t> </a:t>
            </a:r>
            <a:r>
              <a:rPr lang="en-US" dirty="0" smtClean="0"/>
              <a:t>P </a:t>
            </a:r>
            <a:r>
              <a:rPr lang="en-US" dirty="0"/>
              <a:t>packet, replies to A with its (</a:t>
            </a:r>
            <a:r>
              <a:rPr lang="en-US" dirty="0" smtClean="0"/>
              <a:t>B’s</a:t>
            </a:r>
            <a:r>
              <a:rPr lang="en-US" dirty="0"/>
              <a:t>) </a:t>
            </a:r>
            <a:r>
              <a:rPr lang="en-US" dirty="0" smtClean="0"/>
              <a:t>M</a:t>
            </a:r>
            <a:r>
              <a:rPr lang="en-US" sz="100" dirty="0" smtClean="0"/>
              <a:t> </a:t>
            </a:r>
            <a:r>
              <a:rPr lang="en-US" dirty="0" smtClean="0"/>
              <a:t>A</a:t>
            </a:r>
            <a:r>
              <a:rPr lang="en-US" sz="100" dirty="0" smtClean="0"/>
              <a:t> </a:t>
            </a:r>
            <a:r>
              <a:rPr lang="en-US" dirty="0" smtClean="0"/>
              <a:t>C </a:t>
            </a:r>
            <a:r>
              <a:rPr lang="en-US" dirty="0"/>
              <a:t>address</a:t>
            </a:r>
            <a:endParaRPr lang="en-US" dirty="0"/>
          </a:p>
          <a:p>
            <a:pPr marL="741680" lvl="1" indent="-284480">
              <a:defRPr/>
            </a:pPr>
            <a:r>
              <a:rPr lang="en-US" dirty="0" smtClean="0"/>
              <a:t>frame </a:t>
            </a:r>
            <a:r>
              <a:rPr lang="en-US" dirty="0"/>
              <a:t>sent to </a:t>
            </a:r>
            <a:r>
              <a:rPr lang="en-US" dirty="0" smtClean="0"/>
              <a:t>A’s MAC </a:t>
            </a:r>
            <a:r>
              <a:rPr lang="en-US" dirty="0"/>
              <a:t>address (unicast</a:t>
            </a:r>
            <a:r>
              <a:rPr lang="en-US" dirty="0" smtClean="0"/>
              <a:t>)</a:t>
            </a:r>
            <a:endParaRPr lang="en-US" dirty="0" smtClean="0"/>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a:t>
            </a:r>
            <a:r>
              <a:rPr lang="en-US" sz="100" dirty="0" smtClean="0"/>
              <a:t> </a:t>
            </a:r>
            <a:r>
              <a:rPr lang="en-US" dirty="0" smtClean="0"/>
              <a:t>R</a:t>
            </a:r>
            <a:r>
              <a:rPr lang="en-US" sz="100" dirty="0" smtClean="0"/>
              <a:t> </a:t>
            </a:r>
            <a:r>
              <a:rPr lang="en-US" dirty="0" smtClean="0"/>
              <a:t>P </a:t>
            </a:r>
            <a:r>
              <a:rPr lang="en-US" dirty="0"/>
              <a:t>Protocol: Same </a:t>
            </a:r>
            <a:r>
              <a:rPr lang="en-US" dirty="0" smtClean="0"/>
              <a:t>LAN </a:t>
            </a:r>
            <a:r>
              <a:rPr lang="en-US" sz="2000" b="0" dirty="0" smtClean="0"/>
              <a:t>(2 </a:t>
            </a:r>
            <a:r>
              <a:rPr lang="en-US" sz="2000" b="0" dirty="0"/>
              <a:t>of 2)</a:t>
            </a:r>
            <a:endParaRPr lang="en-IN" sz="2000" b="0" dirty="0"/>
          </a:p>
        </p:txBody>
      </p:sp>
      <p:sp>
        <p:nvSpPr>
          <p:cNvPr id="3" name="Text Placeholder 2"/>
          <p:cNvSpPr>
            <a:spLocks noGrp="1"/>
          </p:cNvSpPr>
          <p:nvPr>
            <p:ph type="body" idx="1"/>
          </p:nvPr>
        </p:nvSpPr>
        <p:spPr/>
        <p:txBody>
          <a:bodyPr/>
          <a:lstStyle/>
          <a:p>
            <a:pPr>
              <a:defRPr/>
            </a:pPr>
            <a:r>
              <a:rPr lang="en-US" dirty="0"/>
              <a:t>A caches (saves) </a:t>
            </a:r>
            <a:r>
              <a:rPr lang="en-US" dirty="0" smtClean="0">
                <a:solidFill>
                  <a:srgbClr val="FF0000"/>
                </a:solidFill>
              </a:rPr>
              <a:t>I</a:t>
            </a:r>
            <a:r>
              <a:rPr lang="en-US" sz="100" dirty="0" smtClean="0">
                <a:solidFill>
                  <a:srgbClr val="FF0000"/>
                </a:solidFill>
              </a:rPr>
              <a:t> </a:t>
            </a:r>
            <a:r>
              <a:rPr lang="en-US" dirty="0" smtClean="0">
                <a:solidFill>
                  <a:srgbClr val="FF0000"/>
                </a:solidFill>
              </a:rPr>
              <a:t>P-to-MAC</a:t>
            </a:r>
            <a:r>
              <a:rPr lang="en-US" dirty="0" smtClean="0"/>
              <a:t> </a:t>
            </a:r>
            <a:r>
              <a:rPr lang="en-US" dirty="0"/>
              <a:t>address pair in </a:t>
            </a:r>
            <a:r>
              <a:rPr lang="en-US" dirty="0" smtClean="0"/>
              <a:t>its A</a:t>
            </a:r>
            <a:r>
              <a:rPr lang="en-US" sz="100" dirty="0" smtClean="0"/>
              <a:t> </a:t>
            </a:r>
            <a:r>
              <a:rPr lang="en-US" dirty="0" smtClean="0"/>
              <a:t>R</a:t>
            </a:r>
            <a:r>
              <a:rPr lang="en-US" sz="100" dirty="0" smtClean="0"/>
              <a:t> </a:t>
            </a:r>
            <a:r>
              <a:rPr lang="en-US" dirty="0" smtClean="0"/>
              <a:t>P </a:t>
            </a:r>
            <a:r>
              <a:rPr lang="en-US" dirty="0"/>
              <a:t>table until information becomes old (times out</a:t>
            </a:r>
            <a:r>
              <a:rPr lang="en-US" dirty="0" smtClean="0"/>
              <a:t>)</a:t>
            </a:r>
            <a:endParaRPr lang="en-US" dirty="0"/>
          </a:p>
          <a:p>
            <a:pPr marL="741680" lvl="1" indent="-284480">
              <a:defRPr/>
            </a:pPr>
            <a:r>
              <a:rPr lang="en-US" dirty="0"/>
              <a:t>soft state: information that times out (goes away) unless refreshed</a:t>
            </a:r>
            <a:endParaRPr lang="en-US" dirty="0" smtClean="0"/>
          </a:p>
          <a:p>
            <a:pPr>
              <a:defRPr/>
            </a:pPr>
            <a:r>
              <a:rPr lang="en-US" dirty="0" smtClean="0"/>
              <a:t>A</a:t>
            </a:r>
            <a:r>
              <a:rPr lang="en-US" sz="100" dirty="0" smtClean="0"/>
              <a:t> </a:t>
            </a:r>
            <a:r>
              <a:rPr lang="en-US" dirty="0" smtClean="0"/>
              <a:t>R</a:t>
            </a:r>
            <a:r>
              <a:rPr lang="en-US" sz="100" dirty="0" smtClean="0"/>
              <a:t> </a:t>
            </a:r>
            <a:r>
              <a:rPr lang="en-US" dirty="0" smtClean="0"/>
              <a:t>P is </a:t>
            </a:r>
            <a:r>
              <a:rPr lang="ja-JP" altLang="en-US" dirty="0" smtClean="0"/>
              <a:t>“</a:t>
            </a:r>
            <a:r>
              <a:rPr lang="en-US" dirty="0" smtClean="0">
                <a:solidFill>
                  <a:srgbClr val="FF0000"/>
                </a:solidFill>
              </a:rPr>
              <a:t>plug-and-play</a:t>
            </a:r>
            <a:r>
              <a:rPr lang="ja-JP" altLang="en-US" dirty="0" smtClean="0"/>
              <a:t>”</a:t>
            </a:r>
            <a:r>
              <a:rPr lang="en-US" dirty="0" smtClean="0"/>
              <a:t>:</a:t>
            </a:r>
            <a:endParaRPr lang="en-US" dirty="0" smtClean="0"/>
          </a:p>
          <a:p>
            <a:pPr marL="741680" lvl="1" indent="-284480">
              <a:defRPr/>
            </a:pPr>
            <a:r>
              <a:rPr lang="en-US" dirty="0" smtClean="0"/>
              <a:t>nodes </a:t>
            </a:r>
            <a:r>
              <a:rPr lang="en-US" dirty="0"/>
              <a:t>create their </a:t>
            </a:r>
            <a:r>
              <a:rPr lang="en-US" dirty="0" smtClean="0"/>
              <a:t>A</a:t>
            </a:r>
            <a:r>
              <a:rPr lang="en-US" sz="100" dirty="0" smtClean="0"/>
              <a:t> </a:t>
            </a:r>
            <a:r>
              <a:rPr lang="en-US" dirty="0" smtClean="0"/>
              <a:t>R</a:t>
            </a:r>
            <a:r>
              <a:rPr lang="en-US" sz="100" dirty="0" smtClean="0"/>
              <a:t> </a:t>
            </a:r>
            <a:r>
              <a:rPr lang="en-US" dirty="0" smtClean="0"/>
              <a:t>P </a:t>
            </a:r>
            <a:r>
              <a:rPr lang="en-US" dirty="0"/>
              <a:t>tables </a:t>
            </a:r>
            <a:r>
              <a:rPr lang="en-US" b="1" dirty="0"/>
              <a:t>without intervention from net administrator</a:t>
            </a:r>
            <a:endParaRPr lang="en-IN" dirty="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Addressing: Routing to Another </a:t>
            </a:r>
            <a:r>
              <a:rPr lang="en-US" dirty="0" smtClean="0"/>
              <a:t>LAN </a:t>
            </a:r>
            <a:r>
              <a:rPr lang="en-US" sz="2000" b="0" dirty="0"/>
              <a:t>(1 of 5)</a:t>
            </a:r>
            <a:endParaRPr lang="en-IN" sz="2000" b="0" dirty="0"/>
          </a:p>
        </p:txBody>
      </p:sp>
      <p:sp>
        <p:nvSpPr>
          <p:cNvPr id="3" name="Text Placeholder 2"/>
          <p:cNvSpPr>
            <a:spLocks noGrp="1"/>
          </p:cNvSpPr>
          <p:nvPr>
            <p:ph type="body" idx="1"/>
          </p:nvPr>
        </p:nvSpPr>
        <p:spPr>
          <a:xfrm>
            <a:off x="457200" y="1600201"/>
            <a:ext cx="8229600" cy="1924049"/>
          </a:xfrm>
        </p:spPr>
        <p:txBody>
          <a:bodyPr/>
          <a:lstStyle/>
          <a:p>
            <a:pPr marL="0" indent="0">
              <a:buFont typeface="Wingdings" panose="05000000000000000000" charset="0"/>
              <a:buNone/>
              <a:defRPr/>
            </a:pPr>
            <a:r>
              <a:rPr lang="en-US" sz="2000" dirty="0"/>
              <a:t>walkthrough</a:t>
            </a:r>
            <a:r>
              <a:rPr lang="en-US" sz="2000" b="1" dirty="0">
                <a:solidFill>
                  <a:schemeClr val="tx1"/>
                </a:solidFill>
              </a:rPr>
              <a:t>: send datagram from A to B via R</a:t>
            </a:r>
            <a:endParaRPr lang="en-US" sz="2000" b="1" dirty="0">
              <a:solidFill>
                <a:schemeClr val="tx1"/>
              </a:solidFill>
            </a:endParaRPr>
          </a:p>
          <a:p>
            <a:pPr marL="741680" lvl="1" indent="-284480">
              <a:defRPr/>
            </a:pPr>
            <a:r>
              <a:rPr lang="en-US" sz="2000" dirty="0"/>
              <a:t>focus on addressing – at </a:t>
            </a:r>
            <a:r>
              <a:rPr lang="en-US" sz="2000" dirty="0" smtClean="0"/>
              <a:t>I</a:t>
            </a:r>
            <a:r>
              <a:rPr lang="en-US" sz="100" dirty="0" smtClean="0"/>
              <a:t> </a:t>
            </a:r>
            <a:r>
              <a:rPr lang="en-US" sz="2000" dirty="0" smtClean="0"/>
              <a:t>P </a:t>
            </a:r>
            <a:r>
              <a:rPr lang="en-US" sz="2000" dirty="0"/>
              <a:t>(datagram) and </a:t>
            </a:r>
            <a:r>
              <a:rPr lang="en-US" sz="2000" dirty="0" smtClean="0"/>
              <a:t>MAC </a:t>
            </a:r>
            <a:r>
              <a:rPr lang="en-US" sz="2000" dirty="0"/>
              <a:t>layer (frame)</a:t>
            </a:r>
            <a:endParaRPr lang="en-US" sz="2000" dirty="0"/>
          </a:p>
          <a:p>
            <a:pPr marL="741680" lvl="1" indent="-284480">
              <a:defRPr/>
            </a:pPr>
            <a:r>
              <a:rPr lang="en-US" sz="2000" dirty="0"/>
              <a:t>assume A knows </a:t>
            </a:r>
            <a:r>
              <a:rPr lang="en-US" sz="2000" dirty="0" smtClean="0"/>
              <a:t>B’s I</a:t>
            </a:r>
            <a:r>
              <a:rPr lang="en-US" sz="100" dirty="0" smtClean="0"/>
              <a:t> </a:t>
            </a:r>
            <a:r>
              <a:rPr lang="en-US" sz="2000" dirty="0" smtClean="0"/>
              <a:t>P </a:t>
            </a:r>
            <a:r>
              <a:rPr lang="en-US" sz="2000" dirty="0"/>
              <a:t>address</a:t>
            </a:r>
            <a:endParaRPr lang="en-US" sz="2000" dirty="0"/>
          </a:p>
          <a:p>
            <a:pPr marL="741680" lvl="1" indent="-284480">
              <a:defRPr/>
            </a:pPr>
            <a:r>
              <a:rPr lang="en-US" sz="2000" dirty="0"/>
              <a:t>assume A knows </a:t>
            </a:r>
            <a:r>
              <a:rPr lang="en-US" sz="2000" dirty="0" smtClean="0"/>
              <a:t>I</a:t>
            </a:r>
            <a:r>
              <a:rPr lang="en-US" sz="100" dirty="0" smtClean="0"/>
              <a:t> </a:t>
            </a:r>
            <a:r>
              <a:rPr lang="en-US" sz="2000" dirty="0" smtClean="0"/>
              <a:t>P </a:t>
            </a:r>
            <a:r>
              <a:rPr lang="en-US" sz="2000" dirty="0"/>
              <a:t>address of first hop router, R (how?)</a:t>
            </a:r>
            <a:endParaRPr lang="en-US" sz="2000" dirty="0"/>
          </a:p>
          <a:p>
            <a:pPr marL="741680" lvl="1" indent="-284480">
              <a:defRPr/>
            </a:pPr>
            <a:r>
              <a:rPr lang="en-US" sz="2000" dirty="0"/>
              <a:t>assume A knows </a:t>
            </a:r>
            <a:r>
              <a:rPr lang="en-US" sz="2000" dirty="0" smtClean="0"/>
              <a:t>R’s MAC </a:t>
            </a:r>
            <a:r>
              <a:rPr lang="en-US" sz="2000" dirty="0"/>
              <a:t>address (how</a:t>
            </a:r>
            <a:r>
              <a:rPr lang="en-US" sz="2000" dirty="0" smtClean="0"/>
              <a:t>?)</a:t>
            </a:r>
            <a:endParaRPr lang="en-US" sz="2000" dirty="0"/>
          </a:p>
        </p:txBody>
      </p:sp>
      <p:pic>
        <p:nvPicPr>
          <p:cNvPr id="4" name="Picture 3" descr="A diagram connects a router to 4 P C’s with an adapter at each connection. Each adapter has 2 series of numbers. The router, R, connects directly to 2 internet groups, which are connected to 2 P C’s each. R, left adapter. 1, 111 period 111 period 111 period 110. 2, E 6 hyphen E 9 hyphen 0 0 hyphen 17 hyphen B B hyphen 4 B. Group A. P C 1. 1, 111 period 111 period 111 period 111. 2, 74 hyphen 29 hyphen 9 C hyphen E 8 hyphen F F hyphen 55. P C 2. 1, 111 period 111 period 111 period 112. 2, C C hyphen 49 hyphen D E hyphen D 0 hyphen A B hyphen 7 D. R, right adapter. 1, 222 period 222 period 222 period 220. 2, 1 A hyphen 23 hyphen F 9 hyphen C D hyphen 0 6 hyphen 9 B. Group B. P C 3. 1, 222 period 222 period 222 period 222. 2, 49 hyphen B D hyphen D 2 hyphen C 7 hyphen 56 hyphen 2 A. P C 4. 1, 222 period 222 period 222 period 221. 2, 88 hyphen B 2 hyphen 2 F hyphen 1 A hyphen 0 F."/>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11506" y="3892427"/>
            <a:ext cx="7720988" cy="2147618"/>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Link Layer: </a:t>
            </a:r>
            <a:r>
              <a:rPr lang="en-IN" dirty="0" smtClean="0"/>
              <a:t>Context</a:t>
            </a:r>
            <a:endParaRPr lang="en-IN" sz="2000" b="0" dirty="0"/>
          </a:p>
        </p:txBody>
      </p:sp>
      <p:sp>
        <p:nvSpPr>
          <p:cNvPr id="4" name="Text Placeholder 3"/>
          <p:cNvSpPr>
            <a:spLocks noGrp="1"/>
          </p:cNvSpPr>
          <p:nvPr>
            <p:ph type="body" idx="1"/>
          </p:nvPr>
        </p:nvSpPr>
        <p:spPr>
          <a:xfrm>
            <a:off x="457200" y="1615698"/>
            <a:ext cx="3029919" cy="4413142"/>
          </a:xfrm>
        </p:spPr>
        <p:txBody>
          <a:bodyPr/>
          <a:lstStyle/>
          <a:p>
            <a:pPr>
              <a:defRPr/>
            </a:pPr>
            <a:r>
              <a:rPr lang="en-US" sz="1800" dirty="0">
                <a:latin typeface="+mn-lt"/>
              </a:rPr>
              <a:t>datagram transferred by different link protocols over different links:</a:t>
            </a:r>
            <a:endParaRPr lang="en-US" sz="1800" dirty="0">
              <a:latin typeface="+mn-lt"/>
            </a:endParaRPr>
          </a:p>
          <a:p>
            <a:pPr lvl="1">
              <a:defRPr/>
            </a:pPr>
            <a:r>
              <a:rPr lang="en-US" sz="1800" dirty="0">
                <a:latin typeface="+mn-lt"/>
              </a:rPr>
              <a:t>e.g., Ethernet on first link, frame relay on intermediate links, 802.11 on last link</a:t>
            </a:r>
            <a:endParaRPr lang="en-US" sz="1800" dirty="0">
              <a:latin typeface="+mn-lt"/>
            </a:endParaRPr>
          </a:p>
          <a:p>
            <a:pPr>
              <a:defRPr/>
            </a:pPr>
            <a:r>
              <a:rPr lang="en-US" sz="1800" dirty="0">
                <a:latin typeface="+mn-lt"/>
              </a:rPr>
              <a:t>each </a:t>
            </a:r>
            <a:r>
              <a:rPr lang="en-US" sz="1800" dirty="0" smtClean="0">
                <a:latin typeface="+mn-lt"/>
              </a:rPr>
              <a:t>link </a:t>
            </a:r>
            <a:r>
              <a:rPr lang="en-US" sz="1800" dirty="0">
                <a:latin typeface="+mn-lt"/>
              </a:rPr>
              <a:t>protocol provides different services</a:t>
            </a:r>
            <a:endParaRPr lang="en-US" sz="1800" dirty="0">
              <a:latin typeface="+mn-lt"/>
            </a:endParaRPr>
          </a:p>
          <a:p>
            <a:pPr lvl="1">
              <a:defRPr/>
            </a:pPr>
            <a:r>
              <a:rPr lang="en-US" sz="1800" dirty="0">
                <a:latin typeface="+mn-lt"/>
              </a:rPr>
              <a:t>e.g., may or may not provide </a:t>
            </a:r>
            <a:r>
              <a:rPr lang="en-US" sz="1800" dirty="0" smtClean="0">
                <a:latin typeface="+mn-lt"/>
              </a:rPr>
              <a:t>r</a:t>
            </a:r>
            <a:r>
              <a:rPr lang="en-US" sz="100" dirty="0" smtClean="0">
                <a:latin typeface="+mn-lt"/>
              </a:rPr>
              <a:t> </a:t>
            </a:r>
            <a:r>
              <a:rPr lang="en-US" sz="1800" dirty="0" smtClean="0">
                <a:latin typeface="+mn-lt"/>
              </a:rPr>
              <a:t>d</a:t>
            </a:r>
            <a:r>
              <a:rPr lang="en-US" sz="100" dirty="0" smtClean="0">
                <a:latin typeface="+mn-lt"/>
              </a:rPr>
              <a:t> </a:t>
            </a:r>
            <a:r>
              <a:rPr lang="en-US" sz="1800" dirty="0" smtClean="0">
                <a:latin typeface="+mn-lt"/>
              </a:rPr>
              <a:t>t </a:t>
            </a:r>
            <a:r>
              <a:rPr lang="en-US" sz="1800" dirty="0">
                <a:latin typeface="+mn-lt"/>
              </a:rPr>
              <a:t>over </a:t>
            </a:r>
            <a:r>
              <a:rPr lang="en-US" sz="1800" dirty="0" smtClean="0">
                <a:latin typeface="+mn-lt"/>
              </a:rPr>
              <a:t>link</a:t>
            </a:r>
            <a:endParaRPr lang="en-US" sz="1800" dirty="0" smtClean="0">
              <a:latin typeface="+mn-lt"/>
            </a:endParaRPr>
          </a:p>
        </p:txBody>
      </p:sp>
      <p:sp>
        <p:nvSpPr>
          <p:cNvPr id="3" name="Text Placeholder 2"/>
          <p:cNvSpPr>
            <a:spLocks noGrp="1"/>
          </p:cNvSpPr>
          <p:nvPr>
            <p:ph type="body" idx="2"/>
          </p:nvPr>
        </p:nvSpPr>
        <p:spPr>
          <a:xfrm>
            <a:off x="4572000" y="1631195"/>
            <a:ext cx="4238786" cy="4413143"/>
          </a:xfrm>
        </p:spPr>
        <p:txBody>
          <a:bodyPr/>
          <a:lstStyle/>
          <a:p>
            <a:pPr marL="0" lvl="1" indent="0">
              <a:spcBef>
                <a:spcPts val="1500"/>
              </a:spcBef>
              <a:buNone/>
              <a:defRPr/>
            </a:pPr>
            <a:r>
              <a:rPr lang="en-US" sz="1800" b="1" dirty="0" smtClean="0">
                <a:solidFill>
                  <a:schemeClr val="tx1"/>
                </a:solidFill>
                <a:latin typeface="+mn-lt"/>
              </a:rPr>
              <a:t>transportation analogy:</a:t>
            </a:r>
            <a:endParaRPr lang="en-US" sz="1800" b="1" dirty="0" smtClean="0">
              <a:solidFill>
                <a:schemeClr val="tx1"/>
              </a:solidFill>
              <a:latin typeface="+mn-lt"/>
            </a:endParaRPr>
          </a:p>
          <a:p>
            <a:pPr>
              <a:defRPr/>
            </a:pPr>
            <a:r>
              <a:rPr lang="en-US" sz="1800" dirty="0" smtClean="0">
                <a:latin typeface="+mn-lt"/>
              </a:rPr>
              <a:t>trip from Princeton to Lausanne</a:t>
            </a:r>
            <a:endParaRPr lang="en-US" sz="1800" dirty="0" smtClean="0">
              <a:latin typeface="+mn-lt"/>
            </a:endParaRPr>
          </a:p>
          <a:p>
            <a:pPr lvl="1">
              <a:defRPr/>
            </a:pPr>
            <a:r>
              <a:rPr lang="en-US" sz="1800" dirty="0" smtClean="0">
                <a:latin typeface="+mn-lt"/>
              </a:rPr>
              <a:t>limo</a:t>
            </a:r>
            <a:r>
              <a:rPr lang="en-US" sz="1800" dirty="0">
                <a:latin typeface="+mn-lt"/>
              </a:rPr>
              <a:t>: Princeton to J</a:t>
            </a:r>
            <a:r>
              <a:rPr lang="en-US" sz="100" dirty="0">
                <a:latin typeface="+mn-lt"/>
              </a:rPr>
              <a:t> </a:t>
            </a:r>
            <a:r>
              <a:rPr lang="en-US" sz="1800" dirty="0">
                <a:latin typeface="+mn-lt"/>
              </a:rPr>
              <a:t>F</a:t>
            </a:r>
            <a:r>
              <a:rPr lang="en-US" sz="100" dirty="0">
                <a:latin typeface="+mn-lt"/>
              </a:rPr>
              <a:t> </a:t>
            </a:r>
            <a:r>
              <a:rPr lang="en-US" sz="1800" dirty="0">
                <a:latin typeface="+mn-lt"/>
              </a:rPr>
              <a:t>K</a:t>
            </a:r>
            <a:endParaRPr lang="en-US" sz="1800" dirty="0">
              <a:latin typeface="+mn-lt"/>
            </a:endParaRPr>
          </a:p>
          <a:p>
            <a:pPr lvl="1">
              <a:defRPr/>
            </a:pPr>
            <a:r>
              <a:rPr lang="en-US" sz="1800" dirty="0">
                <a:latin typeface="+mn-lt"/>
              </a:rPr>
              <a:t>plane: J</a:t>
            </a:r>
            <a:r>
              <a:rPr lang="en-US" sz="100" dirty="0">
                <a:latin typeface="+mn-lt"/>
              </a:rPr>
              <a:t> </a:t>
            </a:r>
            <a:r>
              <a:rPr lang="en-US" sz="1800" dirty="0">
                <a:latin typeface="+mn-lt"/>
              </a:rPr>
              <a:t>F</a:t>
            </a:r>
            <a:r>
              <a:rPr lang="en-US" sz="100" dirty="0">
                <a:latin typeface="+mn-lt"/>
              </a:rPr>
              <a:t> </a:t>
            </a:r>
            <a:r>
              <a:rPr lang="en-US" sz="1800" dirty="0">
                <a:latin typeface="+mn-lt"/>
              </a:rPr>
              <a:t>K to Geneva</a:t>
            </a:r>
            <a:endParaRPr lang="en-US" sz="1800" dirty="0">
              <a:latin typeface="+mn-lt"/>
            </a:endParaRPr>
          </a:p>
          <a:p>
            <a:pPr lvl="1">
              <a:defRPr/>
            </a:pPr>
            <a:r>
              <a:rPr lang="en-US" sz="1800" dirty="0">
                <a:latin typeface="+mn-lt"/>
              </a:rPr>
              <a:t>train: Geneva to </a:t>
            </a:r>
            <a:r>
              <a:rPr lang="en-US" sz="1800" dirty="0" smtClean="0">
                <a:latin typeface="+mn-lt"/>
              </a:rPr>
              <a:t>Lausanne</a:t>
            </a:r>
            <a:endParaRPr lang="en-US" sz="1800" b="1" dirty="0" smtClean="0">
              <a:solidFill>
                <a:schemeClr val="tx1"/>
              </a:solidFill>
              <a:latin typeface="+mn-lt"/>
            </a:endParaRPr>
          </a:p>
          <a:p>
            <a:pPr>
              <a:defRPr/>
            </a:pPr>
            <a:r>
              <a:rPr lang="en-US" sz="1800" dirty="0" smtClean="0">
                <a:latin typeface="+mn-lt"/>
              </a:rPr>
              <a:t>tourist = </a:t>
            </a:r>
            <a:r>
              <a:rPr lang="en-US" sz="1800" b="1" dirty="0" smtClean="0">
                <a:solidFill>
                  <a:schemeClr val="tx1"/>
                </a:solidFill>
                <a:latin typeface="+mn-lt"/>
              </a:rPr>
              <a:t>datagram</a:t>
            </a:r>
            <a:endParaRPr lang="en-US" sz="1800" b="1" dirty="0" smtClean="0">
              <a:solidFill>
                <a:schemeClr val="tx1"/>
              </a:solidFill>
              <a:latin typeface="+mn-lt"/>
            </a:endParaRPr>
          </a:p>
          <a:p>
            <a:pPr>
              <a:defRPr/>
            </a:pPr>
            <a:r>
              <a:rPr lang="en-US" sz="1800" dirty="0" smtClean="0">
                <a:latin typeface="+mn-lt"/>
              </a:rPr>
              <a:t>transport </a:t>
            </a:r>
            <a:r>
              <a:rPr lang="en-US" sz="1800" dirty="0">
                <a:latin typeface="+mn-lt"/>
              </a:rPr>
              <a:t>segment = </a:t>
            </a:r>
            <a:r>
              <a:rPr lang="en-US" sz="1800" b="1" dirty="0">
                <a:solidFill>
                  <a:schemeClr val="tx1"/>
                </a:solidFill>
                <a:latin typeface="+mn-lt"/>
              </a:rPr>
              <a:t>communication link</a:t>
            </a:r>
            <a:endParaRPr lang="en-US" sz="1800" b="1" dirty="0">
              <a:solidFill>
                <a:schemeClr val="tx1"/>
              </a:solidFill>
              <a:latin typeface="+mn-lt"/>
            </a:endParaRPr>
          </a:p>
          <a:p>
            <a:pPr>
              <a:defRPr/>
            </a:pPr>
            <a:r>
              <a:rPr lang="en-US" sz="1800" dirty="0">
                <a:latin typeface="+mn-lt"/>
              </a:rPr>
              <a:t>transportation mode = </a:t>
            </a:r>
            <a:r>
              <a:rPr lang="en-US" sz="1800" b="1" dirty="0">
                <a:solidFill>
                  <a:schemeClr val="tx1"/>
                </a:solidFill>
                <a:latin typeface="+mn-lt"/>
              </a:rPr>
              <a:t>link layer protocol</a:t>
            </a:r>
            <a:endParaRPr lang="en-US" sz="1800" b="1" dirty="0">
              <a:solidFill>
                <a:schemeClr val="tx1"/>
              </a:solidFill>
              <a:latin typeface="+mn-lt"/>
            </a:endParaRPr>
          </a:p>
          <a:p>
            <a:pPr>
              <a:defRPr/>
            </a:pPr>
            <a:r>
              <a:rPr lang="en-US" sz="1800" dirty="0">
                <a:latin typeface="+mn-lt"/>
              </a:rPr>
              <a:t>travel agent = </a:t>
            </a:r>
            <a:r>
              <a:rPr lang="en-US" sz="1800" b="1" dirty="0">
                <a:solidFill>
                  <a:schemeClr val="tx1"/>
                </a:solidFill>
                <a:latin typeface="+mn-lt"/>
              </a:rPr>
              <a:t>routing </a:t>
            </a:r>
            <a:r>
              <a:rPr lang="en-US" sz="1800" b="1" dirty="0" smtClean="0">
                <a:solidFill>
                  <a:schemeClr val="tx1"/>
                </a:solidFill>
                <a:latin typeface="+mn-lt"/>
              </a:rPr>
              <a:t>algorithm</a:t>
            </a:r>
            <a:endParaRPr lang="en-IN" sz="1800" b="1" dirty="0">
              <a:solidFill>
                <a:schemeClr val="tx1"/>
              </a:solidFill>
              <a:latin typeface="+mn-lt"/>
            </a:endParaRP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Addressing: Routing to Another </a:t>
            </a:r>
            <a:r>
              <a:rPr lang="en-IN" dirty="0" smtClean="0"/>
              <a:t>LAN </a:t>
            </a:r>
            <a:r>
              <a:rPr lang="en-IN" sz="2000" b="0" dirty="0" smtClean="0"/>
              <a:t>(2 of 5)</a:t>
            </a:r>
            <a:endParaRPr lang="en-IN" sz="2000" b="0" dirty="0"/>
          </a:p>
        </p:txBody>
      </p:sp>
      <p:sp>
        <p:nvSpPr>
          <p:cNvPr id="3" name="Text Placeholder 2"/>
          <p:cNvSpPr>
            <a:spLocks noGrp="1"/>
          </p:cNvSpPr>
          <p:nvPr>
            <p:ph type="body" idx="1"/>
          </p:nvPr>
        </p:nvSpPr>
        <p:spPr>
          <a:xfrm>
            <a:off x="457200" y="1600201"/>
            <a:ext cx="8229600" cy="1407160"/>
          </a:xfrm>
        </p:spPr>
        <p:txBody>
          <a:bodyPr/>
          <a:lstStyle/>
          <a:p>
            <a:r>
              <a:rPr lang="en-US" dirty="0"/>
              <a:t>A creates </a:t>
            </a:r>
            <a:r>
              <a:rPr lang="en-US" dirty="0" smtClean="0"/>
              <a:t>I</a:t>
            </a:r>
            <a:r>
              <a:rPr lang="en-US" sz="100" dirty="0" smtClean="0"/>
              <a:t> </a:t>
            </a:r>
            <a:r>
              <a:rPr lang="en-US" dirty="0" smtClean="0"/>
              <a:t>P </a:t>
            </a:r>
            <a:r>
              <a:rPr lang="en-US" dirty="0"/>
              <a:t>datagram with </a:t>
            </a:r>
            <a:r>
              <a:rPr lang="en-US" dirty="0" smtClean="0"/>
              <a:t>I</a:t>
            </a:r>
            <a:r>
              <a:rPr lang="en-US" sz="100" dirty="0" smtClean="0"/>
              <a:t> </a:t>
            </a:r>
            <a:r>
              <a:rPr lang="en-US" dirty="0" smtClean="0"/>
              <a:t>P </a:t>
            </a:r>
            <a:r>
              <a:rPr lang="en-US" dirty="0"/>
              <a:t>source A, destination </a:t>
            </a:r>
            <a:r>
              <a:rPr lang="en-US" dirty="0" smtClean="0"/>
              <a:t>B</a:t>
            </a:r>
            <a:endParaRPr lang="en-US" dirty="0"/>
          </a:p>
          <a:p>
            <a:r>
              <a:rPr lang="en-US" dirty="0"/>
              <a:t>A creates link-layer frame with </a:t>
            </a:r>
            <a:r>
              <a:rPr lang="en-US" dirty="0" smtClean="0"/>
              <a:t>R’s MAC </a:t>
            </a:r>
            <a:r>
              <a:rPr lang="en-US" dirty="0"/>
              <a:t>address as destination address, frame contains A-to-B </a:t>
            </a:r>
            <a:r>
              <a:rPr lang="en-US" dirty="0" smtClean="0"/>
              <a:t>I</a:t>
            </a:r>
            <a:r>
              <a:rPr lang="en-US" sz="100" dirty="0" smtClean="0"/>
              <a:t> </a:t>
            </a:r>
            <a:r>
              <a:rPr lang="en-US" dirty="0" smtClean="0"/>
              <a:t>P datagram</a:t>
            </a:r>
            <a:endParaRPr lang="en-US" dirty="0"/>
          </a:p>
        </p:txBody>
      </p:sp>
      <p:pic>
        <p:nvPicPr>
          <p:cNvPr id="4" name="Picture 3" descr="A diagram connects a router to 4 P C’s with an adapter at each connection. Each adapter has 2 series of numbers. The router, R, connects directly to 2 internet groups, which are connected to 2 P C’s each. P C 1 has a table and bars. R, left adapter. 1, 111 period 111 period 111 period 110. 2, E 6 hyphen E 9 hyphen 0 0 hyphen 17 hyphen B B hyphen 4 B. Group A. P C 1. 1, 111 period 111 period 111 period 111. 2, 74 hyphen 29 hyphen 9 C hyphen E 8 hyphen F F hyphen 55. A table has 5 rows. 1 and 2, blank. 3, I P. 4, E t h. 5, P h y. There are 2 bars stacked atop each other. Each bar has 3 identical parts. 1, I P s r c, 111 period 111 period 111 period 111. 2, I P d e s t, 222 period 222 period 222 period 222. 3, blank. Bar 2 has another bar underneath it, with 3 parts total, and 2 parts to the left of the main bar. Part 2 is highlighted. 1, M A C s r c, 74 hyphen 29 hyphen 9 C hyphen E 8, F F hyphen 55. 2, M A C d e s t, E 6 hyphen E 9 hyphen 0 0 hyphen 17 hyphen B B hyphen 4 B. 3, blank. P C 2. 1, 111 period 111 period 111 period 112. 2, C C hyphen 49 hyphen D E hyphen D 0 hyphen A B hyphen 7 D. R, right adapter. 1, 222 period 222 period 222 period 220. 2, 1 A hyphen 23 hyphen F 9 hyphen C D hyphen 0 6 hyphen 9 B. Group B. P C 3. 1, 222 period 222 period 222 period 222. 2, 49 hyphen B D hyphen D 2 hyphen C 7 hyphen 56 hyphen 2 A. P C 4. 1, 222 period 222 period 222 period 221. 2, 88 hyphen B 2 hyphen 2 F hyphen 1 A hyphen 0 F."/>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679170" y="3391621"/>
            <a:ext cx="5785661" cy="2716359"/>
          </a:xfrm>
          <a:prstGeom prst="rect">
            <a:avLst/>
          </a:prstGeom>
        </p:spPr>
      </p:pic>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Addressing: Routing to Another </a:t>
            </a:r>
            <a:r>
              <a:rPr lang="en-US" dirty="0" smtClean="0"/>
              <a:t>LAN </a:t>
            </a:r>
            <a:r>
              <a:rPr lang="en-US" sz="2000" b="0" dirty="0" smtClean="0"/>
              <a:t>(3 </a:t>
            </a:r>
            <a:r>
              <a:rPr lang="en-US" sz="2000" b="0" dirty="0"/>
              <a:t>of 5)</a:t>
            </a:r>
            <a:endParaRPr lang="en-IN" sz="2000" b="0" dirty="0"/>
          </a:p>
        </p:txBody>
      </p:sp>
      <p:sp>
        <p:nvSpPr>
          <p:cNvPr id="3" name="Text Placeholder 2"/>
          <p:cNvSpPr>
            <a:spLocks noGrp="1"/>
          </p:cNvSpPr>
          <p:nvPr>
            <p:ph type="body" idx="1"/>
          </p:nvPr>
        </p:nvSpPr>
        <p:spPr>
          <a:xfrm>
            <a:off x="457200" y="1600201"/>
            <a:ext cx="8229600" cy="980440"/>
          </a:xfrm>
        </p:spPr>
        <p:txBody>
          <a:bodyPr/>
          <a:lstStyle/>
          <a:p>
            <a:r>
              <a:rPr lang="en-US" dirty="0"/>
              <a:t>frame sent from A to R</a:t>
            </a:r>
            <a:endParaRPr lang="en-US" dirty="0"/>
          </a:p>
          <a:p>
            <a:r>
              <a:rPr lang="en-US" dirty="0"/>
              <a:t>frame received at R, datagram removed, passed up to </a:t>
            </a:r>
            <a:r>
              <a:rPr lang="en-US" dirty="0" smtClean="0"/>
              <a:t>I</a:t>
            </a:r>
            <a:r>
              <a:rPr lang="en-US" sz="100" dirty="0" smtClean="0"/>
              <a:t> </a:t>
            </a:r>
            <a:r>
              <a:rPr lang="en-US" dirty="0" smtClean="0"/>
              <a:t>P</a:t>
            </a:r>
            <a:endParaRPr lang="en-US" dirty="0"/>
          </a:p>
        </p:txBody>
      </p:sp>
      <p:pic>
        <p:nvPicPr>
          <p:cNvPr id="4" name="Picture 3" descr="A diagram connects a router to 4 P C’s with an adapter at each connection. Each adapter has 2 series of numbers. The router connects directly to 2 internet groups, which are connected to 2 P C’s each. P C 1 has a table and bars. The router, R, has a table of 3 rows. 1, I P. 2, E t h. 3, P h y. R, left adapter. 1, 111 period 111 period 111 period 110. 2, E 6 hyphen E 9 hyphen 0 0 hyphen 17 hyphen B B hyphen 4 B. Group A. P C 1. 1, 111 period 111 period 111 period 111. 2, 74 hyphen 29 hyphen 9 C hyphen E 8 hyphen F F hyphen 55. A table has 5 rows. 1 and 2, blank. 3, I P. 4, E t h. 5, P h y. There are 2 bars stacked atop each other. The top bar is shifted to the right, above the end of bar 2. Each bar has 3 identical parts. 1, I P s r c, 111 period 111 period 111 period 111. 2, I P d e s t, 222 period 222 period 222 period 222. 3, blank. Bar 2 has another bar underneath it, with 3 parts total, and 2 parts to the left of the main bar. Part 2 is highlighted. 1, M A C s r c, 74 hyphen 29 hyphen 9 C hyphen E 8, F F hyphen 55. 2, M A C d e s t, E 6 hyphen E 9 hyphen 0 0 hyphen 17 hyphen B B hyphen 4 B. 3, blank. P C 2. 1, 111 period 111 period 111 period 112. 2, C C hyphen 49 hyphen D E hyphen D 0 hyphen A B hyphen 7 D. R, right adapter. 1, 222 period 222 period 222 period 220. 2, 1 A hyphen 23 hyphen F 9 hyphen C D hyphen 0 6 hyphen 9 B. Group B. P C 3. 1, 222 period 222 period 222 period 222. 2, 49 hyphen B D hyphen D 2 hyphen C 7 hyphen 56 hyphen 2 A. P C 4. 1, 222 period 222 period 222 period 221. 2, 88 hyphen B 2 hyphen 2 F hyphen 1 A hyphen 0 F."/>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361637" y="2950035"/>
            <a:ext cx="6706476" cy="3148681"/>
          </a:xfrm>
          <a:prstGeom prst="rect">
            <a:avLst/>
          </a:prstGeom>
        </p:spPr>
      </p:pic>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Addressing: Routing to Another </a:t>
            </a:r>
            <a:r>
              <a:rPr lang="en-US" dirty="0" smtClean="0"/>
              <a:t>LAN </a:t>
            </a:r>
            <a:r>
              <a:rPr lang="en-US" sz="2000" b="0" dirty="0" smtClean="0"/>
              <a:t>(4 </a:t>
            </a:r>
            <a:r>
              <a:rPr lang="en-US" sz="2000" b="0" dirty="0"/>
              <a:t>of 5)</a:t>
            </a:r>
            <a:endParaRPr lang="en-IN" sz="2000" b="0" dirty="0"/>
          </a:p>
        </p:txBody>
      </p:sp>
      <p:sp>
        <p:nvSpPr>
          <p:cNvPr id="3" name="Text Placeholder 2"/>
          <p:cNvSpPr>
            <a:spLocks noGrp="1"/>
          </p:cNvSpPr>
          <p:nvPr>
            <p:ph type="body" idx="1"/>
          </p:nvPr>
        </p:nvSpPr>
        <p:spPr>
          <a:xfrm>
            <a:off x="457200" y="1600201"/>
            <a:ext cx="8229600" cy="1386840"/>
          </a:xfrm>
        </p:spPr>
        <p:txBody>
          <a:bodyPr/>
          <a:lstStyle/>
          <a:p>
            <a:r>
              <a:rPr lang="en-US" dirty="0"/>
              <a:t>R forwards datagram with </a:t>
            </a:r>
            <a:r>
              <a:rPr lang="en-US" dirty="0" smtClean="0"/>
              <a:t>I</a:t>
            </a:r>
            <a:r>
              <a:rPr lang="en-US" sz="100" dirty="0" smtClean="0"/>
              <a:t> </a:t>
            </a:r>
            <a:r>
              <a:rPr lang="en-US" dirty="0" smtClean="0"/>
              <a:t>P </a:t>
            </a:r>
            <a:r>
              <a:rPr lang="en-US" dirty="0"/>
              <a:t>source A, destination </a:t>
            </a:r>
            <a:r>
              <a:rPr lang="en-US" dirty="0" smtClean="0"/>
              <a:t>B</a:t>
            </a:r>
            <a:endParaRPr lang="en-US" dirty="0"/>
          </a:p>
          <a:p>
            <a:r>
              <a:rPr lang="en-US" dirty="0"/>
              <a:t>R creates link-layer frame with </a:t>
            </a:r>
            <a:r>
              <a:rPr lang="en-US" dirty="0" smtClean="0"/>
              <a:t>B‘s MAC </a:t>
            </a:r>
            <a:r>
              <a:rPr lang="en-US" dirty="0"/>
              <a:t>address </a:t>
            </a:r>
            <a:r>
              <a:rPr lang="en-US" dirty="0" smtClean="0"/>
              <a:t>as destination </a:t>
            </a:r>
            <a:r>
              <a:rPr lang="en-US" dirty="0"/>
              <a:t>address, frame contains A-to-B </a:t>
            </a:r>
            <a:r>
              <a:rPr lang="en-US" dirty="0" smtClean="0"/>
              <a:t>I</a:t>
            </a:r>
            <a:r>
              <a:rPr lang="en-US" sz="100" dirty="0" smtClean="0"/>
              <a:t> </a:t>
            </a:r>
            <a:r>
              <a:rPr lang="en-US" dirty="0" smtClean="0"/>
              <a:t>P datagram</a:t>
            </a:r>
            <a:endParaRPr lang="en-US" sz="3200" dirty="0"/>
          </a:p>
        </p:txBody>
      </p:sp>
      <p:pic>
        <p:nvPicPr>
          <p:cNvPr id="4" name="Picture 3" descr="A diagram connects a router to 4 P C’s with an adapter at each connection. Each adapter has 2 series of numbers. The router connects directly to 2 internet groups, which are connected to 2 P C’s each. P C 3 has a table. The router, R, has a table of 3 rows. Beside the table are 2 bars stacked atop each other. Each bar has 3 identical parts. 1, I P s r c, 111 period 111 period 111 period 111. 2, I P d e s t, 222 period 222 period 222 period 222. 3, blank. Bar 2 has another bar underneath it, with 3 parts total, and 2 parts to the left of the main bar. Part 2 is highlighted. 1, M A C s r c, 1 A hyphen 23 hyphen F 9 hyphen C D, 0 6 hyphen 9 B. 2, M A C d e s t, 49 hyphen B D hyphen D 2 hyphen C 7 hyphen 56 hyphen 2 A. 3, blank. 1, I P. 2, E t h. 3, P h y. R, left adapter. 1, 111 period 111 period 111 period 110. 2, E 6 hyphen E 9 hyphen 0 0 hyphen 17 hyphen B B hyphen 4 B. Group A. P C 1. 1, 111 period 111 period 111 period 111. 2, 74 hyphen 29 hyphen 9 C hyphen E 8 hyphen F F hyphen 55. A table has 5 rows. 1 and 2, blank. 3, I P. 4, E t h. 5, P h y. P C 2. 1, 111 period 111 period 111 period 112. 2, C C hyphen 49 hyphen D E hyphen D 0 hyphen A B hyphen 7 D. R, right adapter. 1, 222 period 222 period 222 period 220. 2, 1 A hyphen 23 hyphen F 9 hyphen C D hyphen 0 6 hyphen 9 B. Group B. P C 3. 1, 222 period 222 period 222 period 222. 2, 49 hyphen B D hyphen D 2 hyphen C 7 hyphen 56 hyphen 2 A. A table has 4 rows. 1, blank. 2, I P. 3, E t h. 4, P h y. P C 4. 1, 222 period 222 period 222 period 221. 2, 88 hyphen B 2 hyphen 2 F hyphen 1 A hyphen 0 F."/>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357465" y="3239416"/>
            <a:ext cx="6390970" cy="3008347"/>
          </a:xfrm>
          <a:prstGeom prst="rect">
            <a:avLst/>
          </a:prstGeom>
        </p:spPr>
      </p:pic>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Addressing: Routing to Another </a:t>
            </a:r>
            <a:r>
              <a:rPr lang="en-US" dirty="0" smtClean="0"/>
              <a:t>LAN </a:t>
            </a:r>
            <a:r>
              <a:rPr lang="en-US" sz="2000" b="0" dirty="0" smtClean="0"/>
              <a:t>(5 </a:t>
            </a:r>
            <a:r>
              <a:rPr lang="en-US" sz="2000" b="0" dirty="0"/>
              <a:t>of 5)</a:t>
            </a:r>
            <a:endParaRPr lang="en-IN" sz="2000" b="0" dirty="0"/>
          </a:p>
        </p:txBody>
      </p:sp>
      <p:sp>
        <p:nvSpPr>
          <p:cNvPr id="3" name="Text Placeholder 2"/>
          <p:cNvSpPr>
            <a:spLocks noGrp="1"/>
          </p:cNvSpPr>
          <p:nvPr>
            <p:ph type="body" idx="1"/>
          </p:nvPr>
        </p:nvSpPr>
        <p:spPr>
          <a:xfrm>
            <a:off x="457200" y="1600200"/>
            <a:ext cx="8229600" cy="1478279"/>
          </a:xfrm>
        </p:spPr>
        <p:txBody>
          <a:bodyPr/>
          <a:lstStyle/>
          <a:p>
            <a:r>
              <a:rPr lang="en-US" sz="2400" dirty="0">
                <a:latin typeface="+mn-lt"/>
              </a:rPr>
              <a:t>R forwards datagram with </a:t>
            </a:r>
            <a:r>
              <a:rPr lang="en-US" sz="2400" dirty="0" smtClean="0">
                <a:latin typeface="+mn-lt"/>
              </a:rPr>
              <a:t>I</a:t>
            </a:r>
            <a:r>
              <a:rPr lang="en-US" sz="100" dirty="0" smtClean="0">
                <a:latin typeface="+mn-lt"/>
              </a:rPr>
              <a:t> </a:t>
            </a:r>
            <a:r>
              <a:rPr lang="en-US" sz="2400" dirty="0" smtClean="0">
                <a:latin typeface="+mn-lt"/>
              </a:rPr>
              <a:t>P </a:t>
            </a:r>
            <a:r>
              <a:rPr lang="en-US" sz="2400" dirty="0">
                <a:latin typeface="+mn-lt"/>
              </a:rPr>
              <a:t>source A, destination </a:t>
            </a:r>
            <a:r>
              <a:rPr lang="en-US" sz="2400" dirty="0" smtClean="0">
                <a:latin typeface="+mn-lt"/>
              </a:rPr>
              <a:t>B</a:t>
            </a:r>
            <a:endParaRPr lang="en-US" sz="2400" dirty="0">
              <a:latin typeface="+mn-lt"/>
            </a:endParaRPr>
          </a:p>
          <a:p>
            <a:r>
              <a:rPr lang="en-US" sz="2400" dirty="0">
                <a:latin typeface="+mn-lt"/>
              </a:rPr>
              <a:t>R creates link-layer frame with B's </a:t>
            </a:r>
            <a:r>
              <a:rPr lang="en-US" sz="2400" dirty="0" smtClean="0">
                <a:latin typeface="+mn-lt"/>
              </a:rPr>
              <a:t>MAC </a:t>
            </a:r>
            <a:r>
              <a:rPr lang="en-US" sz="2400" dirty="0">
                <a:latin typeface="+mn-lt"/>
              </a:rPr>
              <a:t>address as dest, frame contains A-to-B </a:t>
            </a:r>
            <a:r>
              <a:rPr lang="en-US" sz="2400" dirty="0" smtClean="0">
                <a:latin typeface="+mn-lt"/>
              </a:rPr>
              <a:t>I</a:t>
            </a:r>
            <a:r>
              <a:rPr lang="en-US" sz="100" dirty="0" smtClean="0">
                <a:latin typeface="+mn-lt"/>
              </a:rPr>
              <a:t> </a:t>
            </a:r>
            <a:r>
              <a:rPr lang="en-US" sz="2400" dirty="0" smtClean="0">
                <a:latin typeface="+mn-lt"/>
              </a:rPr>
              <a:t>P datagram</a:t>
            </a:r>
            <a:endParaRPr lang="en-US" sz="2400" dirty="0">
              <a:latin typeface="+mn-lt"/>
            </a:endParaRPr>
          </a:p>
        </p:txBody>
      </p:sp>
      <p:pic>
        <p:nvPicPr>
          <p:cNvPr id="5" name="Picture 4" descr="A diagram connects a router to 4 P C’s with an adapter at each connection. Each adapter has 2 series of numbers. The router, R, connects directly to 2 internet groups, which are connected to 2 P C’s each. P C 3 has a table. R, left adapter. 1, 111 period 111 period 111 period 110. 2, E 6 hyphen E 9 hyphen 0 0 hyphen 17 hyphen B B hyphen 4 B. Group A. P C 1. 1, 111 period 111 period 111 period 111. 2, 74 hyphen 29 hyphen 9 C hyphen E 8 hyphen F F hyphen 55. A table has 5 rows. 1 and 2, blank. 3, I P. 4, E t h. 5, P h y. P C 2. 1, 111 period 111 period 111 period 112. 2, C C hyphen 49 hyphen D E hyphen D 0 hyphen A B hyphen 7 D. R, right adapter. 1, 222 period 222 period 222 period 220. 2, 1 A hyphen 23 hyphen F 9 hyphen C D hyphen 0 6 hyphen 9 B. Group B. P C 3. 1, 222 period 222 period 222 period 222. 2, 49 hyphen B D hyphen D 2 hyphen C 7 hyphen 56 hyphen 2 A. A table has 4 rows. 1, blank. 2, I P. 3, E t h. 4, P h y. Beside the table are 2 bars stacked atop each other. Each bar has 3 identical parts. 1, I P s r c, 111 period 111 period 111 period 111. 2, I P d e s t, 222 period 222 period 222 period 222. 3, blank. Bar 2 has another bar underneath it, with 3 parts total, and 2 parts to the left of the main bar. Part 2 is highlighted. 1, M A C s r c, 1 A hyphen 23 hyphen F 9 hyphen C D hyphen 0 6 hyphen 9 B. 2, M A C d e s t, 49 hyphen B D hyphen D 2 hyphen C 7 hyphen 56 hyphen 2 A. 3, blank. P C 4. 1, 222 period 222 period 222 period 221. 2, 88 hyphen B 2 hyphen 2 F hyphen 1 A hyphen 0 F."/>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87510" y="3103169"/>
            <a:ext cx="4768981" cy="2439821"/>
          </a:xfrm>
          <a:prstGeom prst="rect">
            <a:avLst/>
          </a:prstGeom>
        </p:spPr>
      </p:pic>
      <p:sp>
        <p:nvSpPr>
          <p:cNvPr id="4" name="Text Placeholder 3"/>
          <p:cNvSpPr>
            <a:spLocks noGrp="1"/>
          </p:cNvSpPr>
          <p:nvPr>
            <p:ph type="body" idx="2"/>
          </p:nvPr>
        </p:nvSpPr>
        <p:spPr>
          <a:xfrm>
            <a:off x="457200" y="5760720"/>
            <a:ext cx="8229600" cy="640080"/>
          </a:xfrm>
        </p:spPr>
        <p:txBody>
          <a:bodyPr/>
          <a:lstStyle/>
          <a:p>
            <a:r>
              <a:rPr lang="en-US" sz="1800" dirty="0" smtClean="0">
                <a:latin typeface="+mn-lt"/>
              </a:rPr>
              <a:t>Check </a:t>
            </a:r>
            <a:r>
              <a:rPr lang="en-US" sz="1800" dirty="0">
                <a:latin typeface="+mn-lt"/>
              </a:rPr>
              <a:t>out the online interactive exercises for more examples: </a:t>
            </a:r>
            <a:r>
              <a:rPr lang="en-US" sz="1800" dirty="0">
                <a:latin typeface="+mn-lt"/>
                <a:hlinkClick r:id="rId2" tooltip="http://gaia.cs.umass.edu/kurose_ross/interactive/"/>
              </a:rPr>
              <a:t>http://gaia.cs.umass.edu/kurose_ross/interactive</a:t>
            </a:r>
            <a:r>
              <a:rPr lang="en-US" sz="1800" dirty="0" smtClean="0">
                <a:latin typeface="+mn-lt"/>
                <a:hlinkClick r:id="rId2"/>
              </a:rPr>
              <a:t>/</a:t>
            </a:r>
            <a:endParaRPr lang="en-US" sz="1800" dirty="0">
              <a:latin typeface="+mn-lt"/>
            </a:endParaRPr>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smtClean="0">
                <a:solidFill>
                  <a:schemeClr val="tx2"/>
                </a:solidFill>
                <a:latin typeface="Times New Roman" panose="02020603050405020304" pitchFamily="18" charset="0"/>
                <a:cs typeface="Times New Roman" panose="02020603050405020304" pitchFamily="18" charset="0"/>
              </a:rPr>
              <a:t>Learning Objectives </a:t>
            </a:r>
            <a:r>
              <a:rPr lang="en-IN" sz="2000" b="0" dirty="0" smtClean="0">
                <a:solidFill>
                  <a:schemeClr val="tx2"/>
                </a:solidFill>
                <a:latin typeface="Times New Roman" panose="02020603050405020304" pitchFamily="18" charset="0"/>
                <a:cs typeface="Times New Roman" panose="02020603050405020304" pitchFamily="18" charset="0"/>
              </a:rPr>
              <a:t>(5 of 9)</a:t>
            </a:r>
            <a:endParaRPr lang="en-IN" sz="2000" b="0" dirty="0">
              <a:solidFill>
                <a:schemeClr val="tx2"/>
              </a:solidFill>
              <a:latin typeface="Times New Roman" panose="02020603050405020304" pitchFamily="18" charset="0"/>
              <a:cs typeface="Times New Roman" panose="02020603050405020304" pitchFamily="18" charset="0"/>
            </a:endParaRPr>
          </a:p>
        </p:txBody>
      </p:sp>
      <p:sp>
        <p:nvSpPr>
          <p:cNvPr id="5" name="Text Placeholder 4"/>
          <p:cNvSpPr>
            <a:spLocks noGrp="1"/>
          </p:cNvSpPr>
          <p:nvPr>
            <p:ph idx="1"/>
          </p:nvPr>
        </p:nvSpPr>
        <p:spPr>
          <a:xfrm>
            <a:off x="457200" y="1600201"/>
            <a:ext cx="8229600" cy="4657724"/>
          </a:xfrm>
        </p:spPr>
        <p:txBody>
          <a:bodyPr/>
          <a:lstStyle/>
          <a:p>
            <a:pPr marL="0" indent="0">
              <a:spcBef>
                <a:spcPts val="600"/>
              </a:spcBef>
              <a:buFont typeface="Wingdings" panose="05000000000000000000" charset="0"/>
              <a:buNone/>
              <a:defRPr/>
            </a:pPr>
            <a:r>
              <a:rPr lang="en-US" sz="2200" b="1" dirty="0" smtClean="0">
                <a:solidFill>
                  <a:schemeClr val="tx2"/>
                </a:solidFill>
                <a:latin typeface="+mn-lt"/>
              </a:rPr>
              <a:t>6.1</a:t>
            </a:r>
            <a:r>
              <a:rPr lang="en-US" sz="2200" dirty="0" smtClean="0">
                <a:solidFill>
                  <a:srgbClr val="CC0000"/>
                </a:solidFill>
                <a:latin typeface="+mn-lt"/>
              </a:rPr>
              <a:t> </a:t>
            </a:r>
            <a:r>
              <a:rPr lang="en-US" sz="2200" dirty="0" smtClean="0">
                <a:solidFill>
                  <a:schemeClr val="tx1"/>
                </a:solidFill>
                <a:latin typeface="+mn-lt"/>
              </a:rPr>
              <a:t>introduction, services</a:t>
            </a:r>
            <a:endParaRPr lang="en-US" sz="2200" dirty="0" smtClean="0">
              <a:solidFill>
                <a:schemeClr val="tx1"/>
              </a:solidFill>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6.2</a:t>
            </a:r>
            <a:r>
              <a:rPr lang="en-US" sz="2200" dirty="0" smtClean="0">
                <a:latin typeface="+mn-lt"/>
              </a:rPr>
              <a:t> error detection, correction</a:t>
            </a:r>
            <a:endParaRPr lang="en-US" sz="2200" dirty="0" smtClean="0">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6.3</a:t>
            </a:r>
            <a:r>
              <a:rPr lang="en-US" sz="2200" dirty="0" smtClean="0">
                <a:latin typeface="+mn-lt"/>
              </a:rPr>
              <a:t> multiple access protocols</a:t>
            </a:r>
            <a:endParaRPr lang="en-US" sz="2200" dirty="0" smtClean="0">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6.4</a:t>
            </a:r>
            <a:r>
              <a:rPr lang="en-US" sz="2200" b="1" dirty="0" smtClean="0">
                <a:latin typeface="+mn-lt"/>
              </a:rPr>
              <a:t> LANs</a:t>
            </a:r>
            <a:endParaRPr lang="en-US" sz="2200" b="1" dirty="0" smtClean="0">
              <a:latin typeface="+mn-lt"/>
            </a:endParaRPr>
          </a:p>
          <a:p>
            <a:pPr marL="741680" lvl="1" indent="-284480">
              <a:defRPr/>
            </a:pPr>
            <a:r>
              <a:rPr lang="en-US" sz="2200" dirty="0">
                <a:latin typeface="+mn-lt"/>
              </a:rPr>
              <a:t>addressing, </a:t>
            </a:r>
            <a:r>
              <a:rPr lang="en-US" sz="2200" dirty="0" smtClean="0">
                <a:latin typeface="+mn-lt"/>
              </a:rPr>
              <a:t>A</a:t>
            </a:r>
            <a:r>
              <a:rPr lang="en-US" sz="100" dirty="0" smtClean="0">
                <a:latin typeface="+mn-lt"/>
              </a:rPr>
              <a:t> </a:t>
            </a:r>
            <a:r>
              <a:rPr lang="en-US" sz="2200" dirty="0" smtClean="0">
                <a:latin typeface="+mn-lt"/>
              </a:rPr>
              <a:t>R</a:t>
            </a:r>
            <a:r>
              <a:rPr lang="en-US" sz="100" dirty="0" smtClean="0">
                <a:latin typeface="+mn-lt"/>
              </a:rPr>
              <a:t> </a:t>
            </a:r>
            <a:r>
              <a:rPr lang="en-US" sz="2200" dirty="0" smtClean="0">
                <a:latin typeface="+mn-lt"/>
              </a:rPr>
              <a:t>P</a:t>
            </a:r>
            <a:endParaRPr lang="en-US" sz="2200" dirty="0">
              <a:latin typeface="+mn-lt"/>
            </a:endParaRPr>
          </a:p>
          <a:p>
            <a:pPr marL="741680" lvl="1" indent="-284480">
              <a:defRPr/>
            </a:pPr>
            <a:r>
              <a:rPr lang="en-US" sz="2200" b="1" dirty="0">
                <a:latin typeface="+mn-lt"/>
              </a:rPr>
              <a:t>Ethernet</a:t>
            </a:r>
            <a:endParaRPr lang="en-US" sz="2200" b="1" dirty="0">
              <a:latin typeface="+mn-lt"/>
            </a:endParaRPr>
          </a:p>
          <a:p>
            <a:pPr marL="741680" lvl="1" indent="-284480">
              <a:defRPr/>
            </a:pPr>
            <a:r>
              <a:rPr lang="en-US" sz="2200" dirty="0">
                <a:latin typeface="+mn-lt"/>
              </a:rPr>
              <a:t>switches</a:t>
            </a:r>
            <a:endParaRPr lang="en-US" sz="2200" dirty="0">
              <a:latin typeface="+mn-lt"/>
            </a:endParaRPr>
          </a:p>
          <a:p>
            <a:pPr marL="741680" lvl="1" indent="-284480">
              <a:defRPr/>
            </a:pPr>
            <a:r>
              <a:rPr lang="en-US" sz="2200" dirty="0" smtClean="0">
                <a:latin typeface="+mn-lt"/>
              </a:rPr>
              <a:t>V</a:t>
            </a:r>
            <a:r>
              <a:rPr lang="en-US" sz="100" dirty="0" smtClean="0">
                <a:latin typeface="+mn-lt"/>
              </a:rPr>
              <a:t> </a:t>
            </a:r>
            <a:r>
              <a:rPr lang="en-US" sz="2200" dirty="0" smtClean="0">
                <a:latin typeface="+mn-lt"/>
              </a:rPr>
              <a:t>LANS</a:t>
            </a:r>
            <a:endParaRPr lang="en-US" sz="2200" dirty="0" smtClean="0">
              <a:latin typeface="+mn-lt"/>
            </a:endParaRPr>
          </a:p>
          <a:p>
            <a:pPr marL="0" indent="0">
              <a:spcBef>
                <a:spcPts val="600"/>
              </a:spcBef>
              <a:buFont typeface="Wingdings" panose="05000000000000000000" charset="0"/>
              <a:buNone/>
              <a:defRPr/>
            </a:pPr>
            <a:r>
              <a:rPr lang="en-US" sz="2200" b="1" dirty="0">
                <a:solidFill>
                  <a:schemeClr val="tx2"/>
                </a:solidFill>
                <a:latin typeface="+mn-lt"/>
              </a:rPr>
              <a:t>6.5</a:t>
            </a:r>
            <a:r>
              <a:rPr lang="en-US" sz="2200" dirty="0">
                <a:latin typeface="+mn-lt"/>
              </a:rPr>
              <a:t> link virtualization: </a:t>
            </a:r>
            <a:r>
              <a:rPr lang="en-US" sz="2200" dirty="0" smtClean="0">
                <a:latin typeface="+mn-lt"/>
              </a:rPr>
              <a:t>M</a:t>
            </a:r>
            <a:r>
              <a:rPr lang="en-US" sz="100" dirty="0" smtClean="0">
                <a:latin typeface="+mn-lt"/>
              </a:rPr>
              <a:t> </a:t>
            </a:r>
            <a:r>
              <a:rPr lang="en-US" sz="2200" dirty="0" smtClean="0">
                <a:latin typeface="+mn-lt"/>
              </a:rPr>
              <a:t>P</a:t>
            </a:r>
            <a:r>
              <a:rPr lang="en-US" sz="100" dirty="0" smtClean="0">
                <a:latin typeface="+mn-lt"/>
              </a:rPr>
              <a:t> </a:t>
            </a:r>
            <a:r>
              <a:rPr lang="en-US" sz="2200" dirty="0" smtClean="0">
                <a:latin typeface="+mn-lt"/>
              </a:rPr>
              <a:t>L</a:t>
            </a:r>
            <a:r>
              <a:rPr lang="en-US" sz="100" dirty="0" smtClean="0">
                <a:latin typeface="+mn-lt"/>
              </a:rPr>
              <a:t> </a:t>
            </a:r>
            <a:r>
              <a:rPr lang="en-US" sz="2200" dirty="0" smtClean="0">
                <a:latin typeface="+mn-lt"/>
              </a:rPr>
              <a:t>S</a:t>
            </a:r>
            <a:endParaRPr lang="en-US" sz="2200" dirty="0">
              <a:latin typeface="+mn-lt"/>
            </a:endParaRPr>
          </a:p>
          <a:p>
            <a:pPr marL="0" indent="0">
              <a:spcBef>
                <a:spcPts val="600"/>
              </a:spcBef>
              <a:buFont typeface="Wingdings" panose="05000000000000000000" charset="0"/>
              <a:buNone/>
              <a:defRPr/>
            </a:pPr>
            <a:r>
              <a:rPr lang="en-US" sz="2200" b="1" dirty="0">
                <a:solidFill>
                  <a:schemeClr val="tx2"/>
                </a:solidFill>
                <a:latin typeface="+mn-lt"/>
              </a:rPr>
              <a:t>6.6</a:t>
            </a:r>
            <a:r>
              <a:rPr lang="en-US" sz="2200" dirty="0">
                <a:latin typeface="+mn-lt"/>
              </a:rPr>
              <a:t> data center networking</a:t>
            </a:r>
            <a:endParaRPr lang="en-US" sz="2200" dirty="0">
              <a:latin typeface="+mn-lt"/>
            </a:endParaRPr>
          </a:p>
          <a:p>
            <a:pPr marL="0" indent="0">
              <a:spcBef>
                <a:spcPts val="600"/>
              </a:spcBef>
              <a:buFont typeface="Wingdings" panose="05000000000000000000" charset="0"/>
              <a:buNone/>
              <a:defRPr/>
            </a:pPr>
            <a:r>
              <a:rPr lang="en-US" sz="2200" b="1" dirty="0">
                <a:solidFill>
                  <a:schemeClr val="tx2"/>
                </a:solidFill>
                <a:latin typeface="+mn-lt"/>
              </a:rPr>
              <a:t>6.7</a:t>
            </a:r>
            <a:r>
              <a:rPr lang="en-US" sz="2200" dirty="0">
                <a:latin typeface="+mn-lt"/>
              </a:rPr>
              <a:t> a day in the life of a web </a:t>
            </a:r>
            <a:r>
              <a:rPr lang="en-US" sz="2200" dirty="0" smtClean="0">
                <a:latin typeface="+mn-lt"/>
              </a:rPr>
              <a:t>request</a:t>
            </a:r>
            <a:endParaRPr lang="en-US" sz="22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Ethernet</a:t>
            </a:r>
            <a:endParaRPr lang="en-IN" dirty="0"/>
          </a:p>
        </p:txBody>
      </p:sp>
      <p:sp>
        <p:nvSpPr>
          <p:cNvPr id="4" name="Text Placeholder 3"/>
          <p:cNvSpPr>
            <a:spLocks noGrp="1"/>
          </p:cNvSpPr>
          <p:nvPr>
            <p:ph type="body" idx="1"/>
          </p:nvPr>
        </p:nvSpPr>
        <p:spPr>
          <a:xfrm>
            <a:off x="457200" y="1600200"/>
            <a:ext cx="8229600" cy="2260600"/>
          </a:xfrm>
        </p:spPr>
        <p:txBody>
          <a:bodyPr/>
          <a:lstStyle/>
          <a:p>
            <a:pPr marL="0" indent="0">
              <a:buFont typeface="Wingdings" panose="05000000000000000000" charset="0"/>
              <a:buNone/>
              <a:defRPr/>
            </a:pPr>
            <a:r>
              <a:rPr lang="en-US" sz="1800" dirty="0" smtClean="0">
                <a:latin typeface="+mn-lt"/>
              </a:rPr>
              <a:t>“dominant” </a:t>
            </a:r>
            <a:r>
              <a:rPr lang="en-US" sz="1800" dirty="0">
                <a:latin typeface="+mn-lt"/>
              </a:rPr>
              <a:t>wired </a:t>
            </a:r>
            <a:r>
              <a:rPr lang="en-US" sz="1800" dirty="0" smtClean="0">
                <a:latin typeface="+mn-lt"/>
              </a:rPr>
              <a:t>LAN </a:t>
            </a:r>
            <a:r>
              <a:rPr lang="en-US" sz="1800" dirty="0">
                <a:latin typeface="+mn-lt"/>
              </a:rPr>
              <a:t>technology</a:t>
            </a:r>
            <a:r>
              <a:rPr lang="en-US" sz="1800" dirty="0" smtClean="0">
                <a:latin typeface="+mn-lt"/>
              </a:rPr>
              <a:t>:</a:t>
            </a:r>
            <a:endParaRPr lang="en-US" sz="1800" dirty="0">
              <a:latin typeface="+mn-lt"/>
            </a:endParaRPr>
          </a:p>
          <a:p>
            <a:pPr>
              <a:defRPr/>
            </a:pPr>
            <a:r>
              <a:rPr lang="en-US" sz="1800" dirty="0">
                <a:latin typeface="+mn-lt"/>
              </a:rPr>
              <a:t>single chip, multiple speeds (e.g., Broadcom </a:t>
            </a:r>
            <a:r>
              <a:rPr lang="en-US" sz="1800" dirty="0" smtClean="0">
                <a:latin typeface="+mn-lt"/>
              </a:rPr>
              <a:t>B</a:t>
            </a:r>
            <a:r>
              <a:rPr lang="en-US" sz="100" dirty="0" smtClean="0">
                <a:latin typeface="+mn-lt"/>
              </a:rPr>
              <a:t> </a:t>
            </a:r>
            <a:r>
              <a:rPr lang="en-US" sz="1800" dirty="0" smtClean="0">
                <a:latin typeface="+mn-lt"/>
              </a:rPr>
              <a:t>C</a:t>
            </a:r>
            <a:r>
              <a:rPr lang="en-US" sz="100" dirty="0" smtClean="0">
                <a:latin typeface="+mn-lt"/>
              </a:rPr>
              <a:t> </a:t>
            </a:r>
            <a:r>
              <a:rPr lang="en-US" sz="1800" dirty="0" smtClean="0">
                <a:latin typeface="+mn-lt"/>
              </a:rPr>
              <a:t>M</a:t>
            </a:r>
            <a:r>
              <a:rPr lang="en-US" sz="100" dirty="0" smtClean="0">
                <a:latin typeface="+mn-lt"/>
              </a:rPr>
              <a:t> </a:t>
            </a:r>
            <a:r>
              <a:rPr lang="en-US" sz="1800" dirty="0" smtClean="0">
                <a:latin typeface="+mn-lt"/>
              </a:rPr>
              <a:t>5761</a:t>
            </a:r>
            <a:r>
              <a:rPr lang="en-US" sz="1800" dirty="0">
                <a:latin typeface="+mn-lt"/>
              </a:rPr>
              <a:t>)</a:t>
            </a:r>
            <a:endParaRPr lang="en-US" sz="1800" dirty="0">
              <a:latin typeface="+mn-lt"/>
            </a:endParaRPr>
          </a:p>
          <a:p>
            <a:pPr>
              <a:defRPr/>
            </a:pPr>
            <a:r>
              <a:rPr lang="en-US" sz="1800" dirty="0">
                <a:latin typeface="+mn-lt"/>
              </a:rPr>
              <a:t>first widely used </a:t>
            </a:r>
            <a:r>
              <a:rPr lang="en-US" sz="1800" dirty="0" smtClean="0">
                <a:latin typeface="+mn-lt"/>
              </a:rPr>
              <a:t>LAN </a:t>
            </a:r>
            <a:r>
              <a:rPr lang="en-US" sz="1800" dirty="0">
                <a:latin typeface="+mn-lt"/>
              </a:rPr>
              <a:t>technology</a:t>
            </a:r>
            <a:endParaRPr lang="en-US" sz="1800" dirty="0">
              <a:latin typeface="+mn-lt"/>
            </a:endParaRPr>
          </a:p>
          <a:p>
            <a:pPr>
              <a:defRPr/>
            </a:pPr>
            <a:r>
              <a:rPr lang="en-US" sz="1800" dirty="0">
                <a:solidFill>
                  <a:srgbClr val="FF0000"/>
                </a:solidFill>
                <a:latin typeface="+mn-lt"/>
              </a:rPr>
              <a:t>simpler, cheap</a:t>
            </a:r>
            <a:endParaRPr lang="en-US" sz="1800" dirty="0">
              <a:solidFill>
                <a:srgbClr val="FF0000"/>
              </a:solidFill>
              <a:latin typeface="+mn-lt"/>
            </a:endParaRPr>
          </a:p>
          <a:p>
            <a:pPr>
              <a:defRPr/>
            </a:pPr>
            <a:r>
              <a:rPr lang="en-US" sz="1800" dirty="0">
                <a:latin typeface="+mn-lt"/>
              </a:rPr>
              <a:t>kept up with speed race: 10 </a:t>
            </a:r>
            <a:r>
              <a:rPr lang="en-US" sz="1800" dirty="0" smtClean="0">
                <a:latin typeface="+mn-lt"/>
              </a:rPr>
              <a:t>M</a:t>
            </a:r>
            <a:r>
              <a:rPr lang="en-US" sz="100" dirty="0" smtClean="0">
                <a:latin typeface="+mn-lt"/>
              </a:rPr>
              <a:t> </a:t>
            </a:r>
            <a:r>
              <a:rPr lang="en-US" sz="1800" dirty="0" smtClean="0">
                <a:latin typeface="+mn-lt"/>
              </a:rPr>
              <a:t>b</a:t>
            </a:r>
            <a:r>
              <a:rPr lang="en-US" sz="100" dirty="0" smtClean="0">
                <a:latin typeface="+mn-lt"/>
              </a:rPr>
              <a:t> </a:t>
            </a:r>
            <a:r>
              <a:rPr lang="en-US" sz="1800" dirty="0" smtClean="0">
                <a:latin typeface="+mn-lt"/>
              </a:rPr>
              <a:t>p</a:t>
            </a:r>
            <a:r>
              <a:rPr lang="en-US" sz="100" dirty="0" smtClean="0">
                <a:latin typeface="+mn-lt"/>
              </a:rPr>
              <a:t> </a:t>
            </a:r>
            <a:r>
              <a:rPr lang="en-US" sz="1800" dirty="0" smtClean="0">
                <a:latin typeface="+mn-lt"/>
              </a:rPr>
              <a:t>s </a:t>
            </a:r>
            <a:r>
              <a:rPr lang="en-US" sz="1800" dirty="0">
                <a:latin typeface="+mn-lt"/>
              </a:rPr>
              <a:t>– 10 </a:t>
            </a:r>
            <a:r>
              <a:rPr lang="en-US" sz="1800" dirty="0" smtClean="0">
                <a:latin typeface="+mn-lt"/>
              </a:rPr>
              <a:t>G</a:t>
            </a:r>
            <a:r>
              <a:rPr lang="en-US" sz="100" dirty="0" smtClean="0">
                <a:latin typeface="+mn-lt"/>
              </a:rPr>
              <a:t> </a:t>
            </a:r>
            <a:r>
              <a:rPr lang="en-US" sz="1800" dirty="0" smtClean="0">
                <a:latin typeface="+mn-lt"/>
              </a:rPr>
              <a:t>b</a:t>
            </a:r>
            <a:r>
              <a:rPr lang="en-US" sz="100" dirty="0" smtClean="0">
                <a:latin typeface="+mn-lt"/>
              </a:rPr>
              <a:t> </a:t>
            </a:r>
            <a:r>
              <a:rPr lang="en-US" sz="1800" dirty="0" smtClean="0">
                <a:latin typeface="+mn-lt"/>
              </a:rPr>
              <a:t>p</a:t>
            </a:r>
            <a:r>
              <a:rPr lang="en-US" sz="100" dirty="0" smtClean="0">
                <a:latin typeface="+mn-lt"/>
              </a:rPr>
              <a:t> </a:t>
            </a:r>
            <a:r>
              <a:rPr lang="en-US" sz="1800" dirty="0" smtClean="0">
                <a:latin typeface="+mn-lt"/>
              </a:rPr>
              <a:t>s</a:t>
            </a:r>
            <a:endParaRPr lang="en-US" sz="1800" dirty="0">
              <a:latin typeface="+mn-lt"/>
            </a:endParaRPr>
          </a:p>
        </p:txBody>
      </p:sp>
      <p:pic>
        <p:nvPicPr>
          <p:cNvPr id="6" name="Picture 5" descr="In a connection diagram, a station consists of a controller and an interface. The interface is connected to a transceiver via an interface cable. The transceiver connects to a tap, which connects to the ether, which supports connections to devices. The ether runs to the terminator."/>
          <p:cNvPicPr>
            <a:picLocks noChangeAspect="1"/>
          </p:cNvPicPr>
          <p:nvPr/>
        </p:nvPicPr>
        <p:blipFill>
          <a:blip r:embed="rId1"/>
          <a:stretch>
            <a:fillRect/>
          </a:stretch>
        </p:blipFill>
        <p:spPr>
          <a:xfrm>
            <a:off x="3168816" y="4148350"/>
            <a:ext cx="2806367" cy="1503923"/>
          </a:xfrm>
          <a:prstGeom prst="rect">
            <a:avLst/>
          </a:prstGeom>
        </p:spPr>
      </p:pic>
      <p:sp>
        <p:nvSpPr>
          <p:cNvPr id="5" name="Text Placeholder 4"/>
          <p:cNvSpPr>
            <a:spLocks noGrp="1"/>
          </p:cNvSpPr>
          <p:nvPr>
            <p:ph type="body" idx="2"/>
          </p:nvPr>
        </p:nvSpPr>
        <p:spPr>
          <a:xfrm>
            <a:off x="457200" y="5834062"/>
            <a:ext cx="8229600" cy="352425"/>
          </a:xfrm>
        </p:spPr>
        <p:txBody>
          <a:bodyPr/>
          <a:lstStyle/>
          <a:p>
            <a:pPr marL="0" indent="0">
              <a:buNone/>
            </a:pPr>
            <a:r>
              <a:rPr lang="en-US" sz="1800" b="1" dirty="0" smtClean="0">
                <a:latin typeface="+mn-lt"/>
              </a:rPr>
              <a:t>Metcalfe’s </a:t>
            </a:r>
            <a:r>
              <a:rPr lang="en-US" sz="1800" b="1" dirty="0">
                <a:latin typeface="+mn-lt"/>
              </a:rPr>
              <a:t>Ethernet </a:t>
            </a:r>
            <a:r>
              <a:rPr lang="en-US" sz="1800" b="1" dirty="0" smtClean="0">
                <a:latin typeface="+mn-lt"/>
              </a:rPr>
              <a:t>sketch</a:t>
            </a:r>
            <a:endParaRPr lang="en-US" sz="1800" b="1" dirty="0">
              <a:latin typeface="+mn-lt"/>
            </a:endParaRPr>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Ethernet: Physical </a:t>
            </a:r>
            <a:r>
              <a:rPr lang="en-IN" dirty="0" smtClean="0"/>
              <a:t>Topology</a:t>
            </a:r>
            <a:endParaRPr lang="en-IN" sz="2000" b="0" dirty="0"/>
          </a:p>
        </p:txBody>
      </p:sp>
      <p:sp>
        <p:nvSpPr>
          <p:cNvPr id="3" name="Text Placeholder 2"/>
          <p:cNvSpPr>
            <a:spLocks noGrp="1"/>
          </p:cNvSpPr>
          <p:nvPr>
            <p:ph idx="1"/>
          </p:nvPr>
        </p:nvSpPr>
        <p:spPr>
          <a:xfrm>
            <a:off x="457200" y="1600200"/>
            <a:ext cx="8229600" cy="2368218"/>
          </a:xfrm>
        </p:spPr>
        <p:txBody>
          <a:bodyPr/>
          <a:lstStyle/>
          <a:p>
            <a:pPr indent="-255905">
              <a:defRPr/>
            </a:pPr>
            <a:r>
              <a:rPr lang="en-US" sz="2000" b="1" dirty="0">
                <a:solidFill>
                  <a:schemeClr val="tx1"/>
                </a:solidFill>
                <a:latin typeface="+mn-lt"/>
              </a:rPr>
              <a:t>bus:</a:t>
            </a:r>
            <a:r>
              <a:rPr lang="en-US" sz="2000" i="1" dirty="0">
                <a:solidFill>
                  <a:srgbClr val="CC0000"/>
                </a:solidFill>
                <a:latin typeface="+mn-lt"/>
              </a:rPr>
              <a:t> </a:t>
            </a:r>
            <a:r>
              <a:rPr lang="en-US" sz="2000" dirty="0">
                <a:latin typeface="+mn-lt"/>
              </a:rPr>
              <a:t>popular through mid 90s</a:t>
            </a:r>
            <a:endParaRPr lang="en-US" sz="2000" dirty="0">
              <a:latin typeface="+mn-lt"/>
            </a:endParaRPr>
          </a:p>
          <a:p>
            <a:pPr lvl="1" indent="-284480">
              <a:defRPr/>
            </a:pPr>
            <a:r>
              <a:rPr lang="en-US" sz="2000" dirty="0">
                <a:latin typeface="+mn-lt"/>
              </a:rPr>
              <a:t>all nodes in same collision domain (can collide with each other)</a:t>
            </a:r>
            <a:endParaRPr lang="en-US" sz="2000" dirty="0">
              <a:latin typeface="+mn-lt"/>
            </a:endParaRPr>
          </a:p>
          <a:p>
            <a:pPr indent="-255905">
              <a:defRPr/>
            </a:pPr>
            <a:r>
              <a:rPr lang="en-US" sz="2000" b="1" dirty="0">
                <a:solidFill>
                  <a:schemeClr val="tx1"/>
                </a:solidFill>
                <a:latin typeface="+mn-lt"/>
              </a:rPr>
              <a:t>star:</a:t>
            </a:r>
            <a:r>
              <a:rPr lang="en-US" sz="2000" i="1" dirty="0">
                <a:solidFill>
                  <a:srgbClr val="CC0000"/>
                </a:solidFill>
                <a:latin typeface="+mn-lt"/>
              </a:rPr>
              <a:t> </a:t>
            </a:r>
            <a:r>
              <a:rPr lang="en-US" sz="2000" dirty="0">
                <a:latin typeface="+mn-lt"/>
              </a:rPr>
              <a:t>prevails today</a:t>
            </a:r>
            <a:endParaRPr lang="en-US" sz="2000" dirty="0">
              <a:latin typeface="+mn-lt"/>
            </a:endParaRPr>
          </a:p>
          <a:p>
            <a:pPr lvl="1" indent="-284480">
              <a:defRPr/>
            </a:pPr>
            <a:r>
              <a:rPr lang="en-US" sz="2000" dirty="0">
                <a:latin typeface="+mn-lt"/>
              </a:rPr>
              <a:t>active </a:t>
            </a:r>
            <a:r>
              <a:rPr lang="en-US" sz="2000" b="1" dirty="0">
                <a:solidFill>
                  <a:schemeClr val="tx1"/>
                </a:solidFill>
                <a:latin typeface="+mn-lt"/>
              </a:rPr>
              <a:t>switch</a:t>
            </a:r>
            <a:r>
              <a:rPr lang="en-US" sz="2000" dirty="0">
                <a:solidFill>
                  <a:srgbClr val="CC0000"/>
                </a:solidFill>
                <a:latin typeface="+mn-lt"/>
              </a:rPr>
              <a:t> </a:t>
            </a:r>
            <a:r>
              <a:rPr lang="en-US" sz="2000" dirty="0">
                <a:latin typeface="+mn-lt"/>
              </a:rPr>
              <a:t>in center</a:t>
            </a:r>
            <a:endParaRPr lang="en-US" sz="2000" dirty="0">
              <a:latin typeface="+mn-lt"/>
            </a:endParaRPr>
          </a:p>
          <a:p>
            <a:pPr lvl="1" indent="-284480">
              <a:defRPr/>
            </a:pPr>
            <a:r>
              <a:rPr lang="en-US" sz="2000" dirty="0">
                <a:latin typeface="+mn-lt"/>
              </a:rPr>
              <a:t>each </a:t>
            </a:r>
            <a:r>
              <a:rPr lang="en-US" sz="2000" dirty="0" smtClean="0">
                <a:latin typeface="+mn-lt"/>
              </a:rPr>
              <a:t>“spoke” </a:t>
            </a:r>
            <a:r>
              <a:rPr lang="en-US" sz="2000" dirty="0">
                <a:latin typeface="+mn-lt"/>
              </a:rPr>
              <a:t>runs a (</a:t>
            </a:r>
            <a:r>
              <a:rPr lang="en-US" sz="2000" dirty="0">
                <a:solidFill>
                  <a:srgbClr val="FF0000"/>
                </a:solidFill>
                <a:latin typeface="+mn-lt"/>
              </a:rPr>
              <a:t>separate</a:t>
            </a:r>
            <a:r>
              <a:rPr lang="en-US" sz="2000" dirty="0">
                <a:latin typeface="+mn-lt"/>
              </a:rPr>
              <a:t>) Ethernet protocol (nodes do not collide with each other</a:t>
            </a:r>
            <a:r>
              <a:rPr lang="en-US" sz="2000" dirty="0" smtClean="0">
                <a:latin typeface="+mn-lt"/>
              </a:rPr>
              <a:t>)</a:t>
            </a:r>
            <a:endParaRPr lang="en-US" sz="2000" dirty="0">
              <a:latin typeface="+mn-lt"/>
            </a:endParaRPr>
          </a:p>
        </p:txBody>
      </p:sp>
      <p:sp>
        <p:nvSpPr>
          <p:cNvPr id="4" name="Content Placeholder 3"/>
          <p:cNvSpPr>
            <a:spLocks noGrp="1"/>
          </p:cNvSpPr>
          <p:nvPr>
            <p:ph idx="13"/>
          </p:nvPr>
        </p:nvSpPr>
        <p:spPr>
          <a:xfrm>
            <a:off x="1491698" y="3968418"/>
            <a:ext cx="2448733" cy="371107"/>
          </a:xfrm>
        </p:spPr>
        <p:txBody>
          <a:bodyPr/>
          <a:lstStyle/>
          <a:p>
            <a:pPr marL="0" indent="0">
              <a:buNone/>
            </a:pPr>
            <a:r>
              <a:rPr lang="en-US" sz="2000" b="1" dirty="0">
                <a:solidFill>
                  <a:schemeClr val="tx1"/>
                </a:solidFill>
                <a:latin typeface="+mn-lt"/>
                <a:cs typeface="Arial" panose="020B0604020202020204" pitchFamily="34" charset="0"/>
              </a:rPr>
              <a:t>bus:</a:t>
            </a:r>
            <a:r>
              <a:rPr lang="en-US" sz="2000" dirty="0">
                <a:solidFill>
                  <a:srgbClr val="CC0000"/>
                </a:solidFill>
                <a:latin typeface="+mn-lt"/>
                <a:cs typeface="Arial" panose="020B0604020202020204" pitchFamily="34" charset="0"/>
              </a:rPr>
              <a:t> </a:t>
            </a:r>
            <a:r>
              <a:rPr lang="en-US" sz="2000" dirty="0">
                <a:latin typeface="+mn-lt"/>
                <a:cs typeface="Arial" panose="020B0604020202020204" pitchFamily="34" charset="0"/>
              </a:rPr>
              <a:t>coaxial </a:t>
            </a:r>
            <a:r>
              <a:rPr lang="en-US" sz="2000" dirty="0" smtClean="0">
                <a:latin typeface="+mn-lt"/>
                <a:cs typeface="Arial" panose="020B0604020202020204" pitchFamily="34" charset="0"/>
              </a:rPr>
              <a:t>cable</a:t>
            </a:r>
            <a:endParaRPr lang="en-US" sz="2000" dirty="0">
              <a:latin typeface="+mn-lt"/>
              <a:cs typeface="Arial" panose="020B0604020202020204" pitchFamily="34" charset="0"/>
            </a:endParaRPr>
          </a:p>
        </p:txBody>
      </p:sp>
      <p:pic>
        <p:nvPicPr>
          <p:cNvPr id="6" name="Picture 5" descr="A diagram of bus, coaxial cable connects 5 P C’s with an adapter at each P C, linked to a vertical line."/>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423283" y="4540937"/>
            <a:ext cx="2260471" cy="1820381"/>
          </a:xfrm>
          <a:prstGeom prst="rect">
            <a:avLst/>
          </a:prstGeom>
        </p:spPr>
      </p:pic>
      <p:sp>
        <p:nvSpPr>
          <p:cNvPr id="5" name="Content Placeholder 4"/>
          <p:cNvSpPr>
            <a:spLocks noGrp="1"/>
          </p:cNvSpPr>
          <p:nvPr>
            <p:ph idx="14"/>
          </p:nvPr>
        </p:nvSpPr>
        <p:spPr>
          <a:xfrm>
            <a:off x="6307811" y="3905571"/>
            <a:ext cx="697424" cy="449451"/>
          </a:xfrm>
        </p:spPr>
        <p:txBody>
          <a:bodyPr/>
          <a:lstStyle/>
          <a:p>
            <a:pPr marL="0" indent="0">
              <a:buNone/>
            </a:pPr>
            <a:r>
              <a:rPr lang="en-US" sz="2000" dirty="0">
                <a:solidFill>
                  <a:schemeClr val="tx1"/>
                </a:solidFill>
                <a:latin typeface="+mn-lt"/>
                <a:cs typeface="Arial" panose="020B0604020202020204" pitchFamily="34" charset="0"/>
              </a:rPr>
              <a:t>star</a:t>
            </a:r>
            <a:endParaRPr lang="en-US" sz="2000" dirty="0">
              <a:latin typeface="+mn-lt"/>
            </a:endParaRPr>
          </a:p>
        </p:txBody>
      </p:sp>
      <p:pic>
        <p:nvPicPr>
          <p:cNvPr id="7" name="Picture 6" descr="A diagram of star connects 4 P C’s to a switch at the center of the diagram, with adapters at each P C."/>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98218" y="4423034"/>
            <a:ext cx="2746845" cy="189356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Ethernet Frame </a:t>
            </a:r>
            <a:r>
              <a:rPr lang="en-IN" dirty="0" smtClean="0"/>
              <a:t>Structure </a:t>
            </a:r>
            <a:r>
              <a:rPr lang="en-IN" sz="2000" b="0" dirty="0" smtClean="0"/>
              <a:t>(1 of 2)</a:t>
            </a:r>
            <a:endParaRPr lang="en-IN" sz="2000" b="0" dirty="0"/>
          </a:p>
        </p:txBody>
      </p:sp>
      <p:sp>
        <p:nvSpPr>
          <p:cNvPr id="3" name="Text Placeholder 2"/>
          <p:cNvSpPr>
            <a:spLocks noGrp="1"/>
          </p:cNvSpPr>
          <p:nvPr>
            <p:ph type="body" idx="1"/>
          </p:nvPr>
        </p:nvSpPr>
        <p:spPr>
          <a:xfrm>
            <a:off x="457200" y="1600200"/>
            <a:ext cx="8229600" cy="899159"/>
          </a:xfrm>
        </p:spPr>
        <p:txBody>
          <a:bodyPr/>
          <a:lstStyle/>
          <a:p>
            <a:pPr marL="0" indent="0">
              <a:buNone/>
            </a:pPr>
            <a:r>
              <a:rPr lang="en-US" sz="2400" dirty="0">
                <a:latin typeface="+mn-lt"/>
              </a:rPr>
              <a:t>sending adapter encapsulates </a:t>
            </a:r>
            <a:r>
              <a:rPr lang="en-US" sz="2400" dirty="0" smtClean="0">
                <a:latin typeface="+mn-lt"/>
              </a:rPr>
              <a:t>I</a:t>
            </a:r>
            <a:r>
              <a:rPr lang="en-US" sz="100" dirty="0" smtClean="0">
                <a:latin typeface="+mn-lt"/>
              </a:rPr>
              <a:t> </a:t>
            </a:r>
            <a:r>
              <a:rPr lang="en-US" sz="2400" dirty="0" smtClean="0">
                <a:latin typeface="+mn-lt"/>
              </a:rPr>
              <a:t>P </a:t>
            </a:r>
            <a:r>
              <a:rPr lang="en-US" sz="2400" dirty="0">
                <a:latin typeface="+mn-lt"/>
              </a:rPr>
              <a:t>datagram (or other network layer protocol packet) in </a:t>
            </a:r>
            <a:r>
              <a:rPr lang="en-US" sz="2400" b="1" dirty="0">
                <a:solidFill>
                  <a:schemeClr val="tx1"/>
                </a:solidFill>
                <a:latin typeface="+mn-lt"/>
              </a:rPr>
              <a:t>Ethernet </a:t>
            </a:r>
            <a:r>
              <a:rPr lang="en-US" sz="2400" b="1" dirty="0" smtClean="0">
                <a:solidFill>
                  <a:schemeClr val="tx1"/>
                </a:solidFill>
                <a:latin typeface="+mn-lt"/>
              </a:rPr>
              <a:t>frame</a:t>
            </a:r>
            <a:endParaRPr lang="en-US" sz="2400" b="1" dirty="0">
              <a:solidFill>
                <a:schemeClr val="tx1"/>
              </a:solidFill>
              <a:latin typeface="+mn-lt"/>
            </a:endParaRPr>
          </a:p>
        </p:txBody>
      </p:sp>
      <p:pic>
        <p:nvPicPr>
          <p:cNvPr id="5" name="Picture 4" descr="A bar has 6 parts. Part 4 is the smallest, parts 5 and 6 are the largest. 1, preamble. 2, destination address. 3, source address. 4, type. 5, data, payload. 6, C R C."/>
          <p:cNvPicPr>
            <a:picLocks noChangeAspect="1"/>
          </p:cNvPicPr>
          <p:nvPr/>
        </p:nvPicPr>
        <p:blipFill>
          <a:blip r:embed="rId1"/>
          <a:stretch>
            <a:fillRect/>
          </a:stretch>
        </p:blipFill>
        <p:spPr>
          <a:xfrm>
            <a:off x="1420095" y="2747330"/>
            <a:ext cx="6303810" cy="1030313"/>
          </a:xfrm>
          <a:prstGeom prst="rect">
            <a:avLst/>
          </a:prstGeom>
        </p:spPr>
      </p:pic>
      <p:sp>
        <p:nvSpPr>
          <p:cNvPr id="4" name="Text Placeholder 3"/>
          <p:cNvSpPr>
            <a:spLocks noGrp="1"/>
          </p:cNvSpPr>
          <p:nvPr>
            <p:ph type="body" idx="2"/>
          </p:nvPr>
        </p:nvSpPr>
        <p:spPr>
          <a:xfrm>
            <a:off x="457200" y="4171627"/>
            <a:ext cx="8229600" cy="1940560"/>
          </a:xfrm>
        </p:spPr>
        <p:txBody>
          <a:bodyPr/>
          <a:lstStyle/>
          <a:p>
            <a:pPr>
              <a:buFont typeface="Wingdings" panose="05000000000000000000" charset="0"/>
              <a:buNone/>
              <a:defRPr/>
            </a:pPr>
            <a:r>
              <a:rPr lang="en-US" sz="2400" b="1" dirty="0">
                <a:solidFill>
                  <a:schemeClr val="tx1"/>
                </a:solidFill>
                <a:latin typeface="+mn-lt"/>
              </a:rPr>
              <a:t>preamble</a:t>
            </a:r>
            <a:r>
              <a:rPr lang="en-US" sz="2400" b="1" dirty="0" smtClean="0">
                <a:solidFill>
                  <a:schemeClr val="tx1"/>
                </a:solidFill>
                <a:latin typeface="+mn-lt"/>
              </a:rPr>
              <a:t>:</a:t>
            </a:r>
            <a:endParaRPr lang="en-US" sz="2400" b="1" dirty="0">
              <a:solidFill>
                <a:schemeClr val="tx1"/>
              </a:solidFill>
              <a:latin typeface="+mn-lt"/>
            </a:endParaRPr>
          </a:p>
          <a:p>
            <a:pPr>
              <a:defRPr/>
            </a:pPr>
            <a:r>
              <a:rPr lang="en-US" sz="2400" dirty="0">
                <a:latin typeface="+mn-lt"/>
              </a:rPr>
              <a:t>7 bytes with pattern 10101010 followed by one byte with </a:t>
            </a:r>
            <a:r>
              <a:rPr lang="en-US" sz="2400" dirty="0" smtClean="0">
                <a:latin typeface="+mn-lt"/>
              </a:rPr>
              <a:t>pattern</a:t>
            </a:r>
            <a:r>
              <a:rPr lang="en-US" sz="2400" baseline="0" dirty="0" smtClean="0">
                <a:latin typeface="+mn-lt"/>
              </a:rPr>
              <a:t> </a:t>
            </a:r>
            <a:r>
              <a:rPr lang="en-US" sz="2400" dirty="0" smtClean="0">
                <a:latin typeface="+mn-lt"/>
              </a:rPr>
              <a:t>10101011</a:t>
            </a:r>
            <a:endParaRPr lang="en-US" sz="2400" dirty="0">
              <a:latin typeface="+mn-lt"/>
            </a:endParaRPr>
          </a:p>
          <a:p>
            <a:pPr>
              <a:defRPr/>
            </a:pPr>
            <a:r>
              <a:rPr lang="en-US" sz="2400" dirty="0" smtClean="0">
                <a:latin typeface="+mn-lt"/>
              </a:rPr>
              <a:t>used </a:t>
            </a:r>
            <a:r>
              <a:rPr lang="en-US" sz="2400" dirty="0">
                <a:latin typeface="+mn-lt"/>
              </a:rPr>
              <a:t>to </a:t>
            </a:r>
            <a:r>
              <a:rPr lang="en-US" sz="2400" dirty="0">
                <a:solidFill>
                  <a:srgbClr val="FF0000"/>
                </a:solidFill>
                <a:latin typeface="+mn-lt"/>
              </a:rPr>
              <a:t>synchronize </a:t>
            </a:r>
            <a:r>
              <a:rPr lang="en-US" sz="2400" dirty="0">
                <a:latin typeface="+mn-lt"/>
              </a:rPr>
              <a:t>receiver, sender clock </a:t>
            </a:r>
            <a:r>
              <a:rPr lang="en-US" sz="2400" dirty="0" smtClean="0">
                <a:latin typeface="+mn-lt"/>
              </a:rPr>
              <a:t>rates</a:t>
            </a:r>
            <a:endParaRPr lang="en-US" sz="2400" dirty="0">
              <a:latin typeface="+mn-lt"/>
            </a:endParaRPr>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Ethernet Frame </a:t>
            </a:r>
            <a:r>
              <a:rPr lang="en-IN" dirty="0" smtClean="0"/>
              <a:t>Structure </a:t>
            </a:r>
            <a:r>
              <a:rPr lang="en-IN" sz="2000" b="0" dirty="0" smtClean="0"/>
              <a:t>(2 of 2)</a:t>
            </a:r>
            <a:endParaRPr lang="en-IN" sz="2000" b="0" dirty="0"/>
          </a:p>
        </p:txBody>
      </p:sp>
      <p:sp>
        <p:nvSpPr>
          <p:cNvPr id="5" name="Text Placeholder 4"/>
          <p:cNvSpPr>
            <a:spLocks noGrp="1"/>
          </p:cNvSpPr>
          <p:nvPr>
            <p:ph type="body" idx="1"/>
          </p:nvPr>
        </p:nvSpPr>
        <p:spPr>
          <a:xfrm>
            <a:off x="457200" y="1600200"/>
            <a:ext cx="8229600" cy="3579623"/>
          </a:xfrm>
        </p:spPr>
        <p:txBody>
          <a:bodyPr/>
          <a:lstStyle/>
          <a:p>
            <a:pPr>
              <a:defRPr/>
            </a:pPr>
            <a:r>
              <a:rPr lang="en-US" sz="2000" b="1" dirty="0">
                <a:solidFill>
                  <a:schemeClr val="tx1"/>
                </a:solidFill>
              </a:rPr>
              <a:t>addresses:</a:t>
            </a:r>
            <a:r>
              <a:rPr lang="en-US" sz="2000" i="1" dirty="0">
                <a:solidFill>
                  <a:srgbClr val="CC0000"/>
                </a:solidFill>
              </a:rPr>
              <a:t> </a:t>
            </a:r>
            <a:r>
              <a:rPr lang="en-US" sz="2000" dirty="0"/>
              <a:t>6 byte source, destination </a:t>
            </a:r>
            <a:r>
              <a:rPr lang="en-US" sz="2000" dirty="0" smtClean="0"/>
              <a:t>MAC </a:t>
            </a:r>
            <a:r>
              <a:rPr lang="en-US" sz="2000" dirty="0"/>
              <a:t>addresses</a:t>
            </a:r>
            <a:endParaRPr lang="en-US" sz="2000" dirty="0"/>
          </a:p>
          <a:p>
            <a:pPr lvl="1">
              <a:defRPr/>
            </a:pPr>
            <a:r>
              <a:rPr lang="en-US" sz="2000" dirty="0"/>
              <a:t>if adapter receives frame with matching destination address, or with broadcast address (e.g. </a:t>
            </a:r>
            <a:r>
              <a:rPr lang="en-US" sz="2000" dirty="0" smtClean="0"/>
              <a:t>A</a:t>
            </a:r>
            <a:r>
              <a:rPr lang="en-US" sz="100" dirty="0" smtClean="0"/>
              <a:t> </a:t>
            </a:r>
            <a:r>
              <a:rPr lang="en-US" sz="2000" dirty="0" smtClean="0"/>
              <a:t>R</a:t>
            </a:r>
            <a:r>
              <a:rPr lang="en-US" sz="100" dirty="0" smtClean="0"/>
              <a:t> </a:t>
            </a:r>
            <a:r>
              <a:rPr lang="en-US" sz="2000" dirty="0" smtClean="0"/>
              <a:t>P </a:t>
            </a:r>
            <a:r>
              <a:rPr lang="en-US" sz="2000" dirty="0"/>
              <a:t>packet), it passes data in frame to network layer protocol</a:t>
            </a:r>
            <a:endParaRPr lang="en-US" sz="2000" dirty="0"/>
          </a:p>
          <a:p>
            <a:pPr lvl="1">
              <a:defRPr/>
            </a:pPr>
            <a:r>
              <a:rPr lang="en-US" sz="2000" dirty="0"/>
              <a:t>otherwise, adapter discards frame</a:t>
            </a:r>
            <a:endParaRPr lang="en-US" sz="2000" dirty="0"/>
          </a:p>
          <a:p>
            <a:pPr>
              <a:defRPr/>
            </a:pPr>
            <a:r>
              <a:rPr lang="en-US" sz="2000" b="1" dirty="0">
                <a:solidFill>
                  <a:schemeClr val="tx1"/>
                </a:solidFill>
              </a:rPr>
              <a:t>type:</a:t>
            </a:r>
            <a:r>
              <a:rPr lang="en-US" sz="2000" i="1" dirty="0">
                <a:solidFill>
                  <a:srgbClr val="CC0000"/>
                </a:solidFill>
              </a:rPr>
              <a:t> </a:t>
            </a:r>
            <a:r>
              <a:rPr lang="en-US" sz="2000" dirty="0"/>
              <a:t>indicates higher layer protocol (mostly </a:t>
            </a:r>
            <a:r>
              <a:rPr lang="en-US" sz="2000" dirty="0" smtClean="0"/>
              <a:t>I</a:t>
            </a:r>
            <a:r>
              <a:rPr lang="en-US" sz="100" dirty="0" smtClean="0"/>
              <a:t> </a:t>
            </a:r>
            <a:r>
              <a:rPr lang="en-US" sz="2000" dirty="0" smtClean="0"/>
              <a:t>P </a:t>
            </a:r>
            <a:r>
              <a:rPr lang="en-US" sz="2000" dirty="0"/>
              <a:t>but others possible, e.g., Novell </a:t>
            </a:r>
            <a:r>
              <a:rPr lang="en-US" sz="2000" dirty="0" smtClean="0"/>
              <a:t>I</a:t>
            </a:r>
            <a:r>
              <a:rPr lang="en-US" sz="100" dirty="0" smtClean="0"/>
              <a:t> </a:t>
            </a:r>
            <a:r>
              <a:rPr lang="en-US" sz="2000" dirty="0" smtClean="0"/>
              <a:t>P</a:t>
            </a:r>
            <a:r>
              <a:rPr lang="en-US" sz="100" dirty="0" smtClean="0"/>
              <a:t> </a:t>
            </a:r>
            <a:r>
              <a:rPr lang="en-US" sz="2000" dirty="0" smtClean="0"/>
              <a:t>X</a:t>
            </a:r>
            <a:r>
              <a:rPr lang="en-US" sz="2000" dirty="0"/>
              <a:t>, AppleTalk)</a:t>
            </a:r>
            <a:endParaRPr lang="en-US" sz="2000" dirty="0"/>
          </a:p>
          <a:p>
            <a:pPr>
              <a:defRPr/>
            </a:pPr>
            <a:r>
              <a:rPr lang="en-US" sz="2000" b="1" dirty="0" smtClean="0">
                <a:solidFill>
                  <a:schemeClr val="tx1"/>
                </a:solidFill>
              </a:rPr>
              <a:t>C</a:t>
            </a:r>
            <a:r>
              <a:rPr lang="en-US" sz="100" b="1" dirty="0" smtClean="0">
                <a:solidFill>
                  <a:schemeClr val="tx1"/>
                </a:solidFill>
              </a:rPr>
              <a:t> </a:t>
            </a:r>
            <a:r>
              <a:rPr lang="en-US" sz="2000" b="1" dirty="0" smtClean="0">
                <a:solidFill>
                  <a:schemeClr val="tx1"/>
                </a:solidFill>
              </a:rPr>
              <a:t>R</a:t>
            </a:r>
            <a:r>
              <a:rPr lang="en-US" sz="100" b="1" dirty="0" smtClean="0">
                <a:solidFill>
                  <a:schemeClr val="tx1"/>
                </a:solidFill>
              </a:rPr>
              <a:t> </a:t>
            </a:r>
            <a:r>
              <a:rPr lang="en-US" sz="2000" b="1" dirty="0" smtClean="0">
                <a:solidFill>
                  <a:schemeClr val="tx1"/>
                </a:solidFill>
              </a:rPr>
              <a:t>C</a:t>
            </a:r>
            <a:r>
              <a:rPr lang="en-US" sz="2000" b="1" dirty="0">
                <a:solidFill>
                  <a:schemeClr val="tx1"/>
                </a:solidFill>
              </a:rPr>
              <a:t>:</a:t>
            </a:r>
            <a:r>
              <a:rPr lang="en-US" sz="2000" i="1" dirty="0">
                <a:solidFill>
                  <a:srgbClr val="CC0000"/>
                </a:solidFill>
              </a:rPr>
              <a:t> </a:t>
            </a:r>
            <a:r>
              <a:rPr lang="en-US" sz="2000" dirty="0"/>
              <a:t>cyclic redundancy check at receiver</a:t>
            </a:r>
            <a:endParaRPr lang="en-US" sz="2000" dirty="0"/>
          </a:p>
          <a:p>
            <a:pPr lvl="1">
              <a:defRPr/>
            </a:pPr>
            <a:r>
              <a:rPr lang="en-US" sz="2000" dirty="0"/>
              <a:t>error detected: frame is </a:t>
            </a:r>
            <a:r>
              <a:rPr lang="en-US" sz="2000" dirty="0" smtClean="0"/>
              <a:t>dropped</a:t>
            </a:r>
            <a:endParaRPr lang="en-US" sz="2000" dirty="0"/>
          </a:p>
        </p:txBody>
      </p:sp>
      <p:pic>
        <p:nvPicPr>
          <p:cNvPr id="3" name="Picture 2" descr="A bar has 6 parts. Part 4 is the smallest, parts 5 and 6 are the largest. 1, preamble. 2, destination address. 3, source address. 4, type. 5, data, payload. 6, C R C."/>
          <p:cNvPicPr>
            <a:picLocks noChangeAspect="1"/>
          </p:cNvPicPr>
          <p:nvPr/>
        </p:nvPicPr>
        <p:blipFill>
          <a:blip r:embed="rId1"/>
          <a:stretch>
            <a:fillRect/>
          </a:stretch>
        </p:blipFill>
        <p:spPr>
          <a:xfrm>
            <a:off x="1420095" y="5319308"/>
            <a:ext cx="6303810" cy="1030313"/>
          </a:xfrm>
          <a:prstGeom prst="rect">
            <a:avLst/>
          </a:prstGeom>
        </p:spPr>
      </p:pic>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Ethernet: Unreliable, Connectionless</a:t>
            </a:r>
            <a:endParaRPr lang="en-IN" dirty="0"/>
          </a:p>
        </p:txBody>
      </p:sp>
      <p:sp>
        <p:nvSpPr>
          <p:cNvPr id="3" name="Text Placeholder 2"/>
          <p:cNvSpPr>
            <a:spLocks noGrp="1"/>
          </p:cNvSpPr>
          <p:nvPr>
            <p:ph type="body" idx="1"/>
          </p:nvPr>
        </p:nvSpPr>
        <p:spPr/>
        <p:txBody>
          <a:bodyPr/>
          <a:lstStyle/>
          <a:p>
            <a:pPr>
              <a:defRPr/>
            </a:pPr>
            <a:r>
              <a:rPr lang="en-US" b="1" dirty="0" smtClean="0">
                <a:solidFill>
                  <a:schemeClr val="tx1"/>
                </a:solidFill>
              </a:rPr>
              <a:t>connectionless:</a:t>
            </a:r>
            <a:r>
              <a:rPr lang="en-US" i="1" dirty="0" smtClean="0">
                <a:solidFill>
                  <a:srgbClr val="CC0000"/>
                </a:solidFill>
              </a:rPr>
              <a:t> </a:t>
            </a:r>
            <a:r>
              <a:rPr lang="en-US" dirty="0" smtClean="0"/>
              <a:t>no handshaking between sending and receiving N</a:t>
            </a:r>
            <a:r>
              <a:rPr lang="en-US" sz="100" dirty="0" smtClean="0"/>
              <a:t> </a:t>
            </a:r>
            <a:r>
              <a:rPr lang="en-US" dirty="0" smtClean="0"/>
              <a:t>I</a:t>
            </a:r>
            <a:r>
              <a:rPr lang="en-US" sz="100" dirty="0" smtClean="0"/>
              <a:t> </a:t>
            </a:r>
            <a:r>
              <a:rPr lang="en-US" dirty="0" smtClean="0"/>
              <a:t>C</a:t>
            </a:r>
            <a:r>
              <a:rPr lang="en-US" sz="100" dirty="0" smtClean="0"/>
              <a:t> </a:t>
            </a:r>
            <a:r>
              <a:rPr lang="en-US" dirty="0" smtClean="0"/>
              <a:t>s</a:t>
            </a:r>
            <a:endParaRPr lang="en-US" dirty="0" smtClean="0"/>
          </a:p>
          <a:p>
            <a:pPr>
              <a:defRPr/>
            </a:pPr>
            <a:r>
              <a:rPr lang="en-US" b="1" dirty="0" smtClean="0">
                <a:solidFill>
                  <a:schemeClr val="tx1"/>
                </a:solidFill>
              </a:rPr>
              <a:t>unreliable</a:t>
            </a:r>
            <a:r>
              <a:rPr lang="en-US" b="1" dirty="0">
                <a:solidFill>
                  <a:schemeClr val="tx1"/>
                </a:solidFill>
              </a:rPr>
              <a:t>:</a:t>
            </a:r>
            <a:r>
              <a:rPr lang="en-US" i="1" dirty="0">
                <a:solidFill>
                  <a:srgbClr val="CC0000"/>
                </a:solidFill>
              </a:rPr>
              <a:t> </a:t>
            </a:r>
            <a:r>
              <a:rPr lang="en-US" dirty="0"/>
              <a:t>receiving </a:t>
            </a:r>
            <a:r>
              <a:rPr lang="en-US" dirty="0" smtClean="0"/>
              <a:t>N</a:t>
            </a:r>
            <a:r>
              <a:rPr lang="en-US" sz="100" dirty="0" smtClean="0"/>
              <a:t> </a:t>
            </a:r>
            <a:r>
              <a:rPr lang="en-US" dirty="0" smtClean="0"/>
              <a:t>I</a:t>
            </a:r>
            <a:r>
              <a:rPr lang="en-US" sz="100" dirty="0" smtClean="0"/>
              <a:t> </a:t>
            </a:r>
            <a:r>
              <a:rPr lang="en-US" dirty="0" smtClean="0"/>
              <a:t>C </a:t>
            </a:r>
            <a:r>
              <a:rPr lang="en-US" dirty="0"/>
              <a:t>doesn't send acks or nacks to sending </a:t>
            </a:r>
            <a:r>
              <a:rPr lang="en-US" dirty="0" smtClean="0"/>
              <a:t>N</a:t>
            </a:r>
            <a:r>
              <a:rPr lang="en-US" sz="100" dirty="0" smtClean="0"/>
              <a:t> </a:t>
            </a:r>
            <a:r>
              <a:rPr lang="en-US" dirty="0" smtClean="0"/>
              <a:t>I</a:t>
            </a:r>
            <a:r>
              <a:rPr lang="en-US" sz="100" dirty="0" smtClean="0"/>
              <a:t> </a:t>
            </a:r>
            <a:r>
              <a:rPr lang="en-US" dirty="0" smtClean="0"/>
              <a:t>C</a:t>
            </a:r>
            <a:endParaRPr lang="en-US" dirty="0"/>
          </a:p>
          <a:p>
            <a:pPr lvl="1">
              <a:defRPr/>
            </a:pPr>
            <a:r>
              <a:rPr lang="en-US" dirty="0"/>
              <a:t>data in dropped frames recovered only if initial sender uses higher layer rdt (e.g., </a:t>
            </a:r>
            <a:r>
              <a:rPr lang="en-US" dirty="0" smtClean="0"/>
              <a:t>T</a:t>
            </a:r>
            <a:r>
              <a:rPr lang="en-US" sz="100" dirty="0" smtClean="0"/>
              <a:t> </a:t>
            </a:r>
            <a:r>
              <a:rPr lang="en-US" dirty="0" smtClean="0"/>
              <a:t>C</a:t>
            </a:r>
            <a:r>
              <a:rPr lang="en-US" sz="100" dirty="0" smtClean="0"/>
              <a:t> </a:t>
            </a:r>
            <a:r>
              <a:rPr lang="en-US" dirty="0" smtClean="0"/>
              <a:t>P</a:t>
            </a:r>
            <a:r>
              <a:rPr lang="en-US" dirty="0"/>
              <a:t>), otherwise dropped data lost</a:t>
            </a:r>
            <a:endParaRPr lang="en-US" dirty="0"/>
          </a:p>
          <a:p>
            <a:pPr>
              <a:defRPr/>
            </a:pPr>
            <a:r>
              <a:rPr lang="en-US" dirty="0" smtClean="0"/>
              <a:t>Ethernet’s MAC </a:t>
            </a:r>
            <a:r>
              <a:rPr lang="en-US" dirty="0"/>
              <a:t>protocol: unslotted </a:t>
            </a:r>
            <a:r>
              <a:rPr lang="en-US" b="1" dirty="0" smtClean="0">
                <a:solidFill>
                  <a:schemeClr val="tx1"/>
                </a:solidFill>
              </a:rPr>
              <a:t>C</a:t>
            </a:r>
            <a:r>
              <a:rPr lang="en-US" sz="100" b="1" dirty="0" smtClean="0">
                <a:solidFill>
                  <a:schemeClr val="tx1"/>
                </a:solidFill>
              </a:rPr>
              <a:t> </a:t>
            </a:r>
            <a:r>
              <a:rPr lang="en-US" b="1" dirty="0" smtClean="0">
                <a:solidFill>
                  <a:schemeClr val="tx1"/>
                </a:solidFill>
              </a:rPr>
              <a:t>S</a:t>
            </a:r>
            <a:r>
              <a:rPr lang="en-US" sz="100" b="1" dirty="0" smtClean="0">
                <a:solidFill>
                  <a:schemeClr val="tx1"/>
                </a:solidFill>
              </a:rPr>
              <a:t> </a:t>
            </a:r>
            <a:r>
              <a:rPr lang="en-US" b="1" dirty="0" smtClean="0">
                <a:solidFill>
                  <a:schemeClr val="tx1"/>
                </a:solidFill>
              </a:rPr>
              <a:t>M</a:t>
            </a:r>
            <a:r>
              <a:rPr lang="en-US" sz="100" b="1" dirty="0" smtClean="0">
                <a:solidFill>
                  <a:schemeClr val="tx1"/>
                </a:solidFill>
              </a:rPr>
              <a:t> </a:t>
            </a:r>
            <a:r>
              <a:rPr lang="en-US" b="1" dirty="0" smtClean="0">
                <a:solidFill>
                  <a:schemeClr val="tx1"/>
                </a:solidFill>
              </a:rPr>
              <a:t>A/C</a:t>
            </a:r>
            <a:r>
              <a:rPr lang="en-US" sz="100" b="1" dirty="0" smtClean="0">
                <a:solidFill>
                  <a:schemeClr val="tx1"/>
                </a:solidFill>
              </a:rPr>
              <a:t> </a:t>
            </a:r>
            <a:r>
              <a:rPr lang="en-US" b="1" dirty="0" smtClean="0">
                <a:solidFill>
                  <a:schemeClr val="tx1"/>
                </a:solidFill>
              </a:rPr>
              <a:t>D </a:t>
            </a:r>
            <a:r>
              <a:rPr lang="en-US" b="1" dirty="0">
                <a:solidFill>
                  <a:schemeClr val="tx1"/>
                </a:solidFill>
              </a:rPr>
              <a:t>with </a:t>
            </a:r>
            <a:r>
              <a:rPr lang="en-US" b="1" dirty="0">
                <a:solidFill>
                  <a:srgbClr val="FF0000"/>
                </a:solidFill>
              </a:rPr>
              <a:t>binary </a:t>
            </a:r>
            <a:r>
              <a:rPr lang="en-US" b="1" dirty="0" smtClean="0">
                <a:solidFill>
                  <a:srgbClr val="FF0000"/>
                </a:solidFill>
              </a:rPr>
              <a:t>backoff</a:t>
            </a:r>
            <a:endParaRPr lang="en-US" b="1" dirty="0" smtClean="0">
              <a:solidFill>
                <a:srgbClr val="FF0000"/>
              </a:solidFill>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Link Layer </a:t>
            </a:r>
            <a:r>
              <a:rPr lang="en-IN" dirty="0" smtClean="0"/>
              <a:t>Services </a:t>
            </a:r>
            <a:r>
              <a:rPr lang="en-IN" sz="2000" b="0" dirty="0" smtClean="0"/>
              <a:t>(1 of 2)</a:t>
            </a:r>
            <a:endParaRPr lang="en-IN" sz="2000" b="0" dirty="0"/>
          </a:p>
        </p:txBody>
      </p:sp>
      <p:sp>
        <p:nvSpPr>
          <p:cNvPr id="4" name="Text Placeholder 3"/>
          <p:cNvSpPr>
            <a:spLocks noGrp="1"/>
          </p:cNvSpPr>
          <p:nvPr>
            <p:ph type="body" idx="1"/>
          </p:nvPr>
        </p:nvSpPr>
        <p:spPr>
          <a:xfrm>
            <a:off x="457200" y="1584702"/>
            <a:ext cx="8229600" cy="4525963"/>
          </a:xfrm>
        </p:spPr>
        <p:txBody>
          <a:bodyPr/>
          <a:lstStyle/>
          <a:p>
            <a:pPr>
              <a:defRPr/>
            </a:pPr>
            <a:r>
              <a:rPr lang="en-US" sz="2200" b="1" dirty="0">
                <a:solidFill>
                  <a:schemeClr val="tx1"/>
                </a:solidFill>
              </a:rPr>
              <a:t>framing, link access</a:t>
            </a:r>
            <a:r>
              <a:rPr lang="en-US" sz="2200" b="1" dirty="0" smtClean="0">
                <a:solidFill>
                  <a:schemeClr val="tx1"/>
                </a:solidFill>
              </a:rPr>
              <a:t>:</a:t>
            </a:r>
            <a:endParaRPr lang="en-US" sz="2200" b="1" dirty="0">
              <a:solidFill>
                <a:schemeClr val="tx1"/>
              </a:solidFill>
            </a:endParaRPr>
          </a:p>
          <a:p>
            <a:pPr lvl="1">
              <a:defRPr/>
            </a:pPr>
            <a:r>
              <a:rPr lang="en-US" sz="2200" dirty="0"/>
              <a:t>encapsulate datagram into frame, adding header, trailer</a:t>
            </a:r>
            <a:endParaRPr lang="en-US" sz="2200" dirty="0"/>
          </a:p>
          <a:p>
            <a:pPr lvl="1">
              <a:defRPr/>
            </a:pPr>
            <a:r>
              <a:rPr lang="en-US" sz="2200" dirty="0"/>
              <a:t>channel access if shared medium</a:t>
            </a:r>
            <a:endParaRPr lang="en-US" sz="2200" dirty="0"/>
          </a:p>
          <a:p>
            <a:pPr lvl="1">
              <a:defRPr/>
            </a:pPr>
            <a:r>
              <a:rPr lang="en-US" sz="2200" dirty="0" smtClean="0"/>
              <a:t>“MAC” </a:t>
            </a:r>
            <a:r>
              <a:rPr lang="en-US" sz="2200" dirty="0"/>
              <a:t>addresses used in frame headers to identify source, </a:t>
            </a:r>
            <a:r>
              <a:rPr lang="en-US" sz="2200" dirty="0" smtClean="0"/>
              <a:t>destination</a:t>
            </a:r>
            <a:endParaRPr lang="en-US" sz="2200" dirty="0"/>
          </a:p>
          <a:p>
            <a:pPr lvl="2">
              <a:defRPr/>
            </a:pPr>
            <a:r>
              <a:rPr lang="en-US" sz="2200" dirty="0"/>
              <a:t>different from </a:t>
            </a:r>
            <a:r>
              <a:rPr lang="en-US" sz="2200" dirty="0" smtClean="0"/>
              <a:t>I</a:t>
            </a:r>
            <a:r>
              <a:rPr lang="en-US" sz="100" dirty="0" smtClean="0"/>
              <a:t> </a:t>
            </a:r>
            <a:r>
              <a:rPr lang="en-US" sz="2200" dirty="0" smtClean="0"/>
              <a:t>P </a:t>
            </a:r>
            <a:r>
              <a:rPr lang="en-US" sz="2200" dirty="0"/>
              <a:t>address!</a:t>
            </a:r>
            <a:endParaRPr lang="en-US" sz="2200" dirty="0"/>
          </a:p>
          <a:p>
            <a:pPr>
              <a:defRPr/>
            </a:pPr>
            <a:r>
              <a:rPr lang="en-US" sz="2200" b="1" dirty="0">
                <a:solidFill>
                  <a:schemeClr val="tx1"/>
                </a:solidFill>
              </a:rPr>
              <a:t>reliable delivery between adjacent nodes</a:t>
            </a:r>
            <a:endParaRPr lang="en-US" sz="2200" b="1" dirty="0">
              <a:solidFill>
                <a:schemeClr val="tx1"/>
              </a:solidFill>
            </a:endParaRPr>
          </a:p>
          <a:p>
            <a:pPr lvl="1">
              <a:defRPr/>
            </a:pPr>
            <a:r>
              <a:rPr lang="en-US" sz="2200" dirty="0"/>
              <a:t>we learned how to do this already (chapter 3)!</a:t>
            </a:r>
            <a:endParaRPr lang="en-US" sz="2200" dirty="0"/>
          </a:p>
          <a:p>
            <a:pPr lvl="1">
              <a:defRPr/>
            </a:pPr>
            <a:r>
              <a:rPr lang="en-US" sz="2200" dirty="0"/>
              <a:t>seldom used on low bit-error link (fiber, some twisted pair)</a:t>
            </a:r>
            <a:endParaRPr lang="en-US" sz="2200" dirty="0"/>
          </a:p>
          <a:p>
            <a:pPr lvl="1">
              <a:defRPr/>
            </a:pPr>
            <a:r>
              <a:rPr lang="en-US" sz="2200" dirty="0"/>
              <a:t>wireless links: high error rates</a:t>
            </a:r>
            <a:endParaRPr lang="en-US" sz="2200" dirty="0"/>
          </a:p>
          <a:p>
            <a:pPr lvl="2">
              <a:defRPr/>
            </a:pPr>
            <a:r>
              <a:rPr lang="en-US" sz="2200" b="1" dirty="0">
                <a:solidFill>
                  <a:schemeClr val="tx1"/>
                </a:solidFill>
              </a:rPr>
              <a:t>Q:</a:t>
            </a:r>
            <a:r>
              <a:rPr lang="en-US" sz="2200" dirty="0"/>
              <a:t> why both link-level and end-end </a:t>
            </a:r>
            <a:r>
              <a:rPr lang="en-US" sz="2200" dirty="0" smtClean="0"/>
              <a:t>reliability?</a:t>
            </a:r>
            <a:endParaRPr lang="en-US" sz="2200" dirty="0"/>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802.3 Ethernet Standards: Link &amp; Physical Layers</a:t>
            </a:r>
            <a:endParaRPr lang="en-IN" dirty="0"/>
          </a:p>
        </p:txBody>
      </p:sp>
      <p:sp>
        <p:nvSpPr>
          <p:cNvPr id="3" name="Text Placeholder 2"/>
          <p:cNvSpPr>
            <a:spLocks noGrp="1"/>
          </p:cNvSpPr>
          <p:nvPr>
            <p:ph type="body" idx="1"/>
          </p:nvPr>
        </p:nvSpPr>
        <p:spPr>
          <a:xfrm>
            <a:off x="457200" y="1600200"/>
            <a:ext cx="8229600" cy="2171699"/>
          </a:xfrm>
        </p:spPr>
        <p:txBody>
          <a:bodyPr/>
          <a:lstStyle/>
          <a:p>
            <a:pPr>
              <a:defRPr/>
            </a:pPr>
            <a:r>
              <a:rPr lang="en-US" b="1" dirty="0">
                <a:solidFill>
                  <a:schemeClr val="tx1"/>
                </a:solidFill>
              </a:rPr>
              <a:t>many</a:t>
            </a:r>
            <a:r>
              <a:rPr lang="en-US" dirty="0">
                <a:solidFill>
                  <a:srgbClr val="CC0000"/>
                </a:solidFill>
              </a:rPr>
              <a:t> </a:t>
            </a:r>
            <a:r>
              <a:rPr lang="en-US" dirty="0"/>
              <a:t>different Ethernet standards</a:t>
            </a:r>
            <a:endParaRPr lang="en-US" dirty="0"/>
          </a:p>
          <a:p>
            <a:pPr lvl="1">
              <a:defRPr/>
            </a:pPr>
            <a:r>
              <a:rPr lang="en-US" dirty="0"/>
              <a:t>common </a:t>
            </a:r>
            <a:r>
              <a:rPr lang="en-US" dirty="0" smtClean="0"/>
              <a:t>MAC </a:t>
            </a:r>
            <a:r>
              <a:rPr lang="en-US" dirty="0"/>
              <a:t>protocol and frame format</a:t>
            </a:r>
            <a:endParaRPr lang="en-US" dirty="0"/>
          </a:p>
          <a:p>
            <a:pPr lvl="1">
              <a:defRPr/>
            </a:pPr>
            <a:r>
              <a:rPr lang="en-US" dirty="0"/>
              <a:t>different speeds: 2 </a:t>
            </a:r>
            <a:r>
              <a:rPr lang="en-US" dirty="0" smtClean="0"/>
              <a:t>M</a:t>
            </a:r>
            <a:r>
              <a:rPr lang="en-US" sz="100" dirty="0" smtClean="0"/>
              <a:t> </a:t>
            </a:r>
            <a:r>
              <a:rPr lang="en-US" dirty="0" smtClean="0"/>
              <a:t>b</a:t>
            </a:r>
            <a:r>
              <a:rPr lang="en-US" sz="100" dirty="0" smtClean="0"/>
              <a:t> </a:t>
            </a:r>
            <a:r>
              <a:rPr lang="en-US" dirty="0" smtClean="0"/>
              <a:t>p</a:t>
            </a:r>
            <a:r>
              <a:rPr lang="en-US" sz="100" dirty="0" smtClean="0"/>
              <a:t> </a:t>
            </a:r>
            <a:r>
              <a:rPr lang="en-US" dirty="0" smtClean="0"/>
              <a:t>s</a:t>
            </a:r>
            <a:r>
              <a:rPr lang="en-US" dirty="0"/>
              <a:t>, 10 </a:t>
            </a:r>
            <a:r>
              <a:rPr lang="en-US" dirty="0" smtClean="0"/>
              <a:t>M</a:t>
            </a:r>
            <a:r>
              <a:rPr lang="en-US" sz="100" dirty="0" smtClean="0"/>
              <a:t> </a:t>
            </a:r>
            <a:r>
              <a:rPr lang="en-US" dirty="0" smtClean="0"/>
              <a:t>b</a:t>
            </a:r>
            <a:r>
              <a:rPr lang="en-US" sz="100" dirty="0" smtClean="0"/>
              <a:t> </a:t>
            </a:r>
            <a:r>
              <a:rPr lang="en-US" dirty="0" smtClean="0"/>
              <a:t>p</a:t>
            </a:r>
            <a:r>
              <a:rPr lang="en-US" sz="100" dirty="0" smtClean="0"/>
              <a:t> </a:t>
            </a:r>
            <a:r>
              <a:rPr lang="en-US" dirty="0" smtClean="0"/>
              <a:t>s</a:t>
            </a:r>
            <a:r>
              <a:rPr lang="en-US" dirty="0"/>
              <a:t>, 100 </a:t>
            </a:r>
            <a:r>
              <a:rPr lang="en-US" dirty="0" smtClean="0"/>
              <a:t>M</a:t>
            </a:r>
            <a:r>
              <a:rPr lang="en-US" sz="100" dirty="0" smtClean="0"/>
              <a:t> </a:t>
            </a:r>
            <a:r>
              <a:rPr lang="en-US" dirty="0" smtClean="0"/>
              <a:t>b</a:t>
            </a:r>
            <a:r>
              <a:rPr lang="en-US" sz="100" dirty="0" smtClean="0"/>
              <a:t> </a:t>
            </a:r>
            <a:r>
              <a:rPr lang="en-US" dirty="0" smtClean="0"/>
              <a:t>p</a:t>
            </a:r>
            <a:r>
              <a:rPr lang="en-US" sz="100" dirty="0" smtClean="0"/>
              <a:t> </a:t>
            </a:r>
            <a:r>
              <a:rPr lang="en-US" dirty="0" smtClean="0"/>
              <a:t>s</a:t>
            </a:r>
            <a:r>
              <a:rPr lang="en-US" dirty="0"/>
              <a:t>, </a:t>
            </a:r>
            <a:r>
              <a:rPr lang="en-US" dirty="0" smtClean="0"/>
              <a:t>1G</a:t>
            </a:r>
            <a:r>
              <a:rPr lang="en-US" sz="100" dirty="0" smtClean="0"/>
              <a:t> </a:t>
            </a:r>
            <a:r>
              <a:rPr lang="en-US" dirty="0" smtClean="0"/>
              <a:t>b</a:t>
            </a:r>
            <a:r>
              <a:rPr lang="en-US" sz="100" dirty="0" smtClean="0"/>
              <a:t> </a:t>
            </a:r>
            <a:r>
              <a:rPr lang="en-US" dirty="0" smtClean="0"/>
              <a:t>p</a:t>
            </a:r>
            <a:r>
              <a:rPr lang="en-US" sz="100" dirty="0" smtClean="0"/>
              <a:t> </a:t>
            </a:r>
            <a:r>
              <a:rPr lang="en-US" dirty="0" smtClean="0"/>
              <a:t>s</a:t>
            </a:r>
            <a:r>
              <a:rPr lang="en-US" dirty="0"/>
              <a:t>, 10 </a:t>
            </a:r>
            <a:r>
              <a:rPr lang="en-US" dirty="0" smtClean="0"/>
              <a:t>G</a:t>
            </a:r>
            <a:r>
              <a:rPr lang="en-US" sz="100" dirty="0" smtClean="0"/>
              <a:t> </a:t>
            </a:r>
            <a:r>
              <a:rPr lang="en-US" dirty="0" smtClean="0"/>
              <a:t>b</a:t>
            </a:r>
            <a:r>
              <a:rPr lang="en-US" sz="100" dirty="0" smtClean="0"/>
              <a:t>3</a:t>
            </a:r>
            <a:r>
              <a:rPr lang="en-US" dirty="0" smtClean="0"/>
              <a:t>p</a:t>
            </a:r>
            <a:r>
              <a:rPr lang="en-US" sz="100" dirty="0" smtClean="0"/>
              <a:t> </a:t>
            </a:r>
            <a:r>
              <a:rPr lang="en-US" dirty="0" smtClean="0"/>
              <a:t>s</a:t>
            </a:r>
            <a:r>
              <a:rPr lang="en-US" dirty="0"/>
              <a:t>, 40 </a:t>
            </a:r>
            <a:r>
              <a:rPr lang="en-US" dirty="0" smtClean="0"/>
              <a:t>G</a:t>
            </a:r>
            <a:r>
              <a:rPr lang="en-US" sz="100" dirty="0" smtClean="0"/>
              <a:t> </a:t>
            </a:r>
            <a:r>
              <a:rPr lang="en-US" dirty="0" smtClean="0"/>
              <a:t>b</a:t>
            </a:r>
            <a:r>
              <a:rPr lang="en-US" sz="100" dirty="0" smtClean="0"/>
              <a:t> </a:t>
            </a:r>
            <a:r>
              <a:rPr lang="en-US" dirty="0" smtClean="0"/>
              <a:t>p</a:t>
            </a:r>
            <a:r>
              <a:rPr lang="en-US" sz="100" dirty="0" smtClean="0"/>
              <a:t> </a:t>
            </a:r>
            <a:r>
              <a:rPr lang="en-US" dirty="0" smtClean="0"/>
              <a:t>s</a:t>
            </a:r>
            <a:endParaRPr lang="en-US" dirty="0" smtClean="0"/>
          </a:p>
          <a:p>
            <a:pPr lvl="1">
              <a:defRPr/>
            </a:pPr>
            <a:r>
              <a:rPr lang="en-US" dirty="0" smtClean="0"/>
              <a:t>different physical layer media: fiber, cable</a:t>
            </a:r>
            <a:endParaRPr lang="en-US" dirty="0"/>
          </a:p>
        </p:txBody>
      </p:sp>
      <p:pic>
        <p:nvPicPr>
          <p:cNvPr id="4" name="Picture 3" descr="A table of 5 rows expands to another table. Table 1. 1, application. 2, transport. 3, network. 4, link. 5, physical. Rows 4 and 5 expand into table 2. Table 2 has 2 rows, 1 for link, 1 for physical. Row 1. M A C protocol and frame format. Row 2 has 2 rows and 3 columns. Row 1. 1, 100 BASE hyphen T X. 2, 100 BASE hyphen T 2. 3, 100 BASE hyphen F X. Row 2. 1, 100 BASE hyphen T 4. 2, 100 BASE hyphen S X. 3, 100 BASE hyphen B X. The 6 items are broken into 2 parts, 3 for item for each part. 1, copper, twisted pair, physical layer. Column 1, and the item in row 1 column 2.  2, fiber physical layer. Column 3, and the item in row 2 column 2."/>
          <p:cNvPicPr>
            <a:picLocks noChangeAspect="1"/>
          </p:cNvPicPr>
          <p:nvPr/>
        </p:nvPicPr>
        <p:blipFill rotWithShape="1">
          <a:blip r:embed="rId1">
            <a:extLst>
              <a:ext uri="{28A0092B-C50C-407E-A947-70E740481C1C}">
                <a14:useLocalDpi xmlns:a14="http://schemas.microsoft.com/office/drawing/2010/main" val="0"/>
              </a:ext>
            </a:extLst>
          </a:blip>
          <a:srcRect b="1826"/>
          <a:stretch>
            <a:fillRect/>
          </a:stretch>
        </p:blipFill>
        <p:spPr>
          <a:xfrm>
            <a:off x="1737357" y="4172622"/>
            <a:ext cx="5834386" cy="2047203"/>
          </a:xfrm>
          <a:prstGeom prst="rect">
            <a:avLst/>
          </a:prstGeom>
        </p:spPr>
      </p:pic>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smtClean="0">
                <a:solidFill>
                  <a:schemeClr val="tx2"/>
                </a:solidFill>
                <a:latin typeface="Times New Roman" panose="02020603050405020304" pitchFamily="18" charset="0"/>
                <a:cs typeface="Times New Roman" panose="02020603050405020304" pitchFamily="18" charset="0"/>
              </a:rPr>
              <a:t>Learning Objectives </a:t>
            </a:r>
            <a:r>
              <a:rPr lang="en-IN" sz="2000" b="0" dirty="0" smtClean="0">
                <a:solidFill>
                  <a:schemeClr val="tx2"/>
                </a:solidFill>
                <a:latin typeface="Times New Roman" panose="02020603050405020304" pitchFamily="18" charset="0"/>
                <a:cs typeface="Times New Roman" panose="02020603050405020304" pitchFamily="18" charset="0"/>
              </a:rPr>
              <a:t>(6 of 9)</a:t>
            </a:r>
            <a:endParaRPr lang="en-IN" sz="2000" b="0" dirty="0">
              <a:solidFill>
                <a:schemeClr val="tx2"/>
              </a:solidFill>
              <a:latin typeface="Times New Roman" panose="02020603050405020304" pitchFamily="18" charset="0"/>
              <a:cs typeface="Times New Roman" panose="02020603050405020304" pitchFamily="18" charset="0"/>
            </a:endParaRPr>
          </a:p>
        </p:txBody>
      </p:sp>
      <p:sp>
        <p:nvSpPr>
          <p:cNvPr id="5" name="Text Placeholder 4"/>
          <p:cNvSpPr>
            <a:spLocks noGrp="1"/>
          </p:cNvSpPr>
          <p:nvPr>
            <p:ph idx="1"/>
          </p:nvPr>
        </p:nvSpPr>
        <p:spPr>
          <a:xfrm>
            <a:off x="457200" y="1600201"/>
            <a:ext cx="8229600" cy="4657724"/>
          </a:xfrm>
        </p:spPr>
        <p:txBody>
          <a:bodyPr/>
          <a:lstStyle/>
          <a:p>
            <a:pPr marL="0" indent="0">
              <a:spcBef>
                <a:spcPts val="600"/>
              </a:spcBef>
              <a:buFont typeface="Wingdings" panose="05000000000000000000" charset="0"/>
              <a:buNone/>
              <a:defRPr/>
            </a:pPr>
            <a:r>
              <a:rPr lang="en-US" sz="2200" b="1" dirty="0" smtClean="0">
                <a:solidFill>
                  <a:schemeClr val="tx2"/>
                </a:solidFill>
                <a:latin typeface="+mn-lt"/>
              </a:rPr>
              <a:t>6.1</a:t>
            </a:r>
            <a:r>
              <a:rPr lang="en-US" sz="2200" dirty="0" smtClean="0">
                <a:solidFill>
                  <a:srgbClr val="CC0000"/>
                </a:solidFill>
                <a:latin typeface="+mn-lt"/>
              </a:rPr>
              <a:t> </a:t>
            </a:r>
            <a:r>
              <a:rPr lang="en-US" sz="2200" dirty="0" smtClean="0">
                <a:solidFill>
                  <a:schemeClr val="tx1"/>
                </a:solidFill>
                <a:latin typeface="+mn-lt"/>
              </a:rPr>
              <a:t>introduction, services</a:t>
            </a:r>
            <a:endParaRPr lang="en-US" sz="2200" dirty="0" smtClean="0">
              <a:solidFill>
                <a:schemeClr val="tx1"/>
              </a:solidFill>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6.2</a:t>
            </a:r>
            <a:r>
              <a:rPr lang="en-US" sz="2200" dirty="0" smtClean="0">
                <a:latin typeface="+mn-lt"/>
              </a:rPr>
              <a:t> error detection, correction</a:t>
            </a:r>
            <a:endParaRPr lang="en-US" sz="2200" dirty="0" smtClean="0">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6.3</a:t>
            </a:r>
            <a:r>
              <a:rPr lang="en-US" sz="2200" dirty="0" smtClean="0">
                <a:latin typeface="+mn-lt"/>
              </a:rPr>
              <a:t> multiple access protocols</a:t>
            </a:r>
            <a:endParaRPr lang="en-US" sz="2200" dirty="0" smtClean="0">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6.4</a:t>
            </a:r>
            <a:r>
              <a:rPr lang="en-US" sz="2200" dirty="0" smtClean="0">
                <a:latin typeface="+mn-lt"/>
              </a:rPr>
              <a:t> </a:t>
            </a:r>
            <a:r>
              <a:rPr lang="en-US" sz="2200" b="1" dirty="0" smtClean="0">
                <a:latin typeface="+mn-lt"/>
              </a:rPr>
              <a:t>LANs</a:t>
            </a:r>
            <a:endParaRPr lang="en-US" sz="2200" b="1" dirty="0" smtClean="0">
              <a:latin typeface="+mn-lt"/>
            </a:endParaRPr>
          </a:p>
          <a:p>
            <a:pPr marL="741680" lvl="1" indent="-284480">
              <a:defRPr/>
            </a:pPr>
            <a:r>
              <a:rPr lang="en-US" sz="2200" dirty="0">
                <a:latin typeface="+mn-lt"/>
              </a:rPr>
              <a:t>addressing, </a:t>
            </a:r>
            <a:r>
              <a:rPr lang="en-US" sz="2200" dirty="0" smtClean="0">
                <a:latin typeface="+mn-lt"/>
              </a:rPr>
              <a:t>A</a:t>
            </a:r>
            <a:r>
              <a:rPr lang="en-US" sz="100" dirty="0" smtClean="0">
                <a:latin typeface="+mn-lt"/>
              </a:rPr>
              <a:t> </a:t>
            </a:r>
            <a:r>
              <a:rPr lang="en-US" sz="2200" dirty="0" smtClean="0">
                <a:latin typeface="+mn-lt"/>
              </a:rPr>
              <a:t>R</a:t>
            </a:r>
            <a:r>
              <a:rPr lang="en-US" sz="100" dirty="0" smtClean="0">
                <a:latin typeface="+mn-lt"/>
              </a:rPr>
              <a:t> </a:t>
            </a:r>
            <a:r>
              <a:rPr lang="en-US" sz="2200" dirty="0" smtClean="0">
                <a:latin typeface="+mn-lt"/>
              </a:rPr>
              <a:t>P</a:t>
            </a:r>
            <a:endParaRPr lang="en-US" sz="2200" dirty="0">
              <a:latin typeface="+mn-lt"/>
            </a:endParaRPr>
          </a:p>
          <a:p>
            <a:pPr marL="741680" lvl="1" indent="-284480">
              <a:defRPr/>
            </a:pPr>
            <a:r>
              <a:rPr lang="en-US" sz="2200" dirty="0">
                <a:latin typeface="+mn-lt"/>
              </a:rPr>
              <a:t>Ethernet</a:t>
            </a:r>
            <a:endParaRPr lang="en-US" sz="2200" dirty="0">
              <a:latin typeface="+mn-lt"/>
            </a:endParaRPr>
          </a:p>
          <a:p>
            <a:pPr marL="741680" lvl="1" indent="-284480">
              <a:defRPr/>
            </a:pPr>
            <a:r>
              <a:rPr lang="en-US" sz="2200" b="1" dirty="0">
                <a:latin typeface="+mn-lt"/>
              </a:rPr>
              <a:t>switches</a:t>
            </a:r>
            <a:endParaRPr lang="en-US" sz="2200" b="1" dirty="0">
              <a:latin typeface="+mn-lt"/>
            </a:endParaRPr>
          </a:p>
          <a:p>
            <a:pPr marL="741680" lvl="1" indent="-284480">
              <a:defRPr/>
            </a:pPr>
            <a:r>
              <a:rPr lang="en-US" sz="2200" b="1" dirty="0" smtClean="0">
                <a:latin typeface="+mn-lt"/>
              </a:rPr>
              <a:t>V</a:t>
            </a:r>
            <a:r>
              <a:rPr lang="en-US" sz="100" b="1" dirty="0" smtClean="0">
                <a:latin typeface="+mn-lt"/>
              </a:rPr>
              <a:t> </a:t>
            </a:r>
            <a:r>
              <a:rPr lang="en-US" sz="2200" b="1" dirty="0" smtClean="0">
                <a:latin typeface="+mn-lt"/>
              </a:rPr>
              <a:t>LANS</a:t>
            </a:r>
            <a:endParaRPr lang="en-US" sz="2200" b="1" dirty="0" smtClean="0">
              <a:latin typeface="+mn-lt"/>
            </a:endParaRPr>
          </a:p>
          <a:p>
            <a:pPr marL="0" indent="0">
              <a:spcBef>
                <a:spcPts val="600"/>
              </a:spcBef>
              <a:buFont typeface="Wingdings" panose="05000000000000000000" charset="0"/>
              <a:buNone/>
              <a:defRPr/>
            </a:pPr>
            <a:r>
              <a:rPr lang="en-US" sz="2200" b="1" dirty="0">
                <a:solidFill>
                  <a:schemeClr val="tx2"/>
                </a:solidFill>
                <a:latin typeface="+mn-lt"/>
              </a:rPr>
              <a:t>6.5</a:t>
            </a:r>
            <a:r>
              <a:rPr lang="en-US" sz="2200" dirty="0">
                <a:latin typeface="+mn-lt"/>
              </a:rPr>
              <a:t> link virtualization: </a:t>
            </a:r>
            <a:r>
              <a:rPr lang="en-US" sz="2200" dirty="0" smtClean="0">
                <a:latin typeface="+mn-lt"/>
              </a:rPr>
              <a:t>M</a:t>
            </a:r>
            <a:r>
              <a:rPr lang="en-US" sz="100" dirty="0" smtClean="0">
                <a:latin typeface="+mn-lt"/>
              </a:rPr>
              <a:t> </a:t>
            </a:r>
            <a:r>
              <a:rPr lang="en-US" sz="2200" dirty="0" smtClean="0">
                <a:latin typeface="+mn-lt"/>
              </a:rPr>
              <a:t>P</a:t>
            </a:r>
            <a:r>
              <a:rPr lang="en-US" sz="100" dirty="0" smtClean="0">
                <a:latin typeface="+mn-lt"/>
              </a:rPr>
              <a:t> </a:t>
            </a:r>
            <a:r>
              <a:rPr lang="en-US" sz="2200" dirty="0" smtClean="0">
                <a:latin typeface="+mn-lt"/>
              </a:rPr>
              <a:t>L</a:t>
            </a:r>
            <a:r>
              <a:rPr lang="en-US" sz="100" dirty="0" smtClean="0">
                <a:latin typeface="+mn-lt"/>
              </a:rPr>
              <a:t> </a:t>
            </a:r>
            <a:r>
              <a:rPr lang="en-US" sz="2200" dirty="0" smtClean="0">
                <a:latin typeface="+mn-lt"/>
              </a:rPr>
              <a:t>S</a:t>
            </a:r>
            <a:endParaRPr lang="en-US" sz="2200" dirty="0">
              <a:latin typeface="+mn-lt"/>
            </a:endParaRPr>
          </a:p>
          <a:p>
            <a:pPr marL="0" indent="0">
              <a:spcBef>
                <a:spcPts val="600"/>
              </a:spcBef>
              <a:buFont typeface="Wingdings" panose="05000000000000000000" charset="0"/>
              <a:buNone/>
              <a:defRPr/>
            </a:pPr>
            <a:r>
              <a:rPr lang="en-US" sz="2200" b="1" dirty="0">
                <a:solidFill>
                  <a:schemeClr val="tx2"/>
                </a:solidFill>
                <a:latin typeface="+mn-lt"/>
              </a:rPr>
              <a:t>6.6</a:t>
            </a:r>
            <a:r>
              <a:rPr lang="en-US" sz="2200" dirty="0">
                <a:latin typeface="+mn-lt"/>
              </a:rPr>
              <a:t> data center networking</a:t>
            </a:r>
            <a:endParaRPr lang="en-US" sz="2200" dirty="0">
              <a:latin typeface="+mn-lt"/>
            </a:endParaRPr>
          </a:p>
          <a:p>
            <a:pPr marL="0" indent="0">
              <a:spcBef>
                <a:spcPts val="600"/>
              </a:spcBef>
              <a:buFont typeface="Wingdings" panose="05000000000000000000" charset="0"/>
              <a:buNone/>
              <a:defRPr/>
            </a:pPr>
            <a:r>
              <a:rPr lang="en-US" sz="2200" b="1" dirty="0">
                <a:solidFill>
                  <a:schemeClr val="tx2"/>
                </a:solidFill>
                <a:latin typeface="+mn-lt"/>
              </a:rPr>
              <a:t>6.7</a:t>
            </a:r>
            <a:r>
              <a:rPr lang="en-US" sz="2200" dirty="0">
                <a:latin typeface="+mn-lt"/>
              </a:rPr>
              <a:t> a day in the life of a web </a:t>
            </a:r>
            <a:r>
              <a:rPr lang="en-US" sz="2200" dirty="0" smtClean="0">
                <a:latin typeface="+mn-lt"/>
              </a:rPr>
              <a:t>request</a:t>
            </a:r>
            <a:endParaRPr lang="en-US" sz="22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Ethernet Switch</a:t>
            </a:r>
            <a:endParaRPr lang="en-IN" dirty="0"/>
          </a:p>
        </p:txBody>
      </p:sp>
      <p:sp>
        <p:nvSpPr>
          <p:cNvPr id="3" name="Text Placeholder 2"/>
          <p:cNvSpPr>
            <a:spLocks noGrp="1"/>
          </p:cNvSpPr>
          <p:nvPr>
            <p:ph type="body" idx="1"/>
          </p:nvPr>
        </p:nvSpPr>
        <p:spPr/>
        <p:txBody>
          <a:bodyPr/>
          <a:lstStyle/>
          <a:p>
            <a:pPr>
              <a:defRPr/>
            </a:pPr>
            <a:r>
              <a:rPr lang="en-US" b="1" dirty="0" smtClean="0">
                <a:solidFill>
                  <a:schemeClr val="tx1"/>
                </a:solidFill>
              </a:rPr>
              <a:t>link-layer device: takes an active role</a:t>
            </a:r>
            <a:endParaRPr lang="en-US" b="1" dirty="0" smtClean="0">
              <a:solidFill>
                <a:schemeClr val="tx1"/>
              </a:solidFill>
            </a:endParaRPr>
          </a:p>
          <a:p>
            <a:pPr lvl="1">
              <a:defRPr/>
            </a:pPr>
            <a:r>
              <a:rPr lang="en-US" dirty="0" smtClean="0"/>
              <a:t>store, forward Ethernet frames</a:t>
            </a:r>
            <a:endParaRPr lang="en-US" dirty="0" smtClean="0"/>
          </a:p>
          <a:p>
            <a:pPr lvl="1">
              <a:defRPr/>
            </a:pPr>
            <a:r>
              <a:rPr lang="en-US" dirty="0" smtClean="0"/>
              <a:t>examine incoming frame’s M</a:t>
            </a:r>
            <a:r>
              <a:rPr lang="en-US" sz="100" dirty="0" smtClean="0"/>
              <a:t> </a:t>
            </a:r>
            <a:r>
              <a:rPr lang="en-US" dirty="0" smtClean="0"/>
              <a:t>A</a:t>
            </a:r>
            <a:r>
              <a:rPr lang="en-US" sz="100" dirty="0" smtClean="0"/>
              <a:t> </a:t>
            </a:r>
            <a:r>
              <a:rPr lang="en-US" dirty="0" smtClean="0"/>
              <a:t>C address, </a:t>
            </a:r>
            <a:r>
              <a:rPr lang="en-US" b="1" dirty="0" smtClean="0">
                <a:solidFill>
                  <a:schemeClr val="tx1"/>
                </a:solidFill>
              </a:rPr>
              <a:t>selectively </a:t>
            </a:r>
            <a:r>
              <a:rPr lang="en-US" dirty="0" smtClean="0"/>
              <a:t>forward frame to one-or-more outgoing links when frame is to be forwarded on segment, uses C</a:t>
            </a:r>
            <a:r>
              <a:rPr lang="en-US" sz="100" dirty="0" smtClean="0"/>
              <a:t> </a:t>
            </a:r>
            <a:r>
              <a:rPr lang="en-US" dirty="0" smtClean="0"/>
              <a:t>S</a:t>
            </a:r>
            <a:r>
              <a:rPr lang="en-US" sz="100" dirty="0" smtClean="0"/>
              <a:t> </a:t>
            </a:r>
            <a:r>
              <a:rPr lang="en-US" dirty="0" smtClean="0"/>
              <a:t>M</a:t>
            </a:r>
            <a:r>
              <a:rPr lang="en-US" sz="100" dirty="0" smtClean="0"/>
              <a:t> </a:t>
            </a:r>
            <a:r>
              <a:rPr lang="en-US" dirty="0" smtClean="0"/>
              <a:t>A/</a:t>
            </a:r>
            <a:r>
              <a:rPr lang="en-US" sz="100" dirty="0" smtClean="0"/>
              <a:t> </a:t>
            </a:r>
            <a:r>
              <a:rPr lang="en-US" dirty="0" smtClean="0"/>
              <a:t>C</a:t>
            </a:r>
            <a:r>
              <a:rPr lang="en-US" sz="100" dirty="0" smtClean="0"/>
              <a:t> </a:t>
            </a:r>
            <a:r>
              <a:rPr lang="en-US" dirty="0" smtClean="0"/>
              <a:t>D to access segment</a:t>
            </a:r>
            <a:endParaRPr lang="en-US" dirty="0" smtClean="0"/>
          </a:p>
          <a:p>
            <a:pPr>
              <a:defRPr/>
            </a:pPr>
            <a:r>
              <a:rPr lang="en-US" b="1" dirty="0" smtClean="0">
                <a:solidFill>
                  <a:schemeClr val="tx1"/>
                </a:solidFill>
              </a:rPr>
              <a:t>transparent</a:t>
            </a:r>
            <a:endParaRPr lang="en-US" b="1" dirty="0" smtClean="0">
              <a:solidFill>
                <a:schemeClr val="tx1"/>
              </a:solidFill>
            </a:endParaRPr>
          </a:p>
          <a:p>
            <a:pPr lvl="1">
              <a:defRPr/>
            </a:pPr>
            <a:r>
              <a:rPr lang="en-US" dirty="0" smtClean="0"/>
              <a:t>hosts are unaware of presence of switches</a:t>
            </a:r>
            <a:endParaRPr lang="en-US" dirty="0" smtClean="0"/>
          </a:p>
          <a:p>
            <a:pPr>
              <a:defRPr/>
            </a:pPr>
            <a:r>
              <a:rPr lang="en-US" b="1" dirty="0" smtClean="0">
                <a:solidFill>
                  <a:schemeClr val="tx1"/>
                </a:solidFill>
              </a:rPr>
              <a:t>plug-and-play, self-learning</a:t>
            </a:r>
            <a:endParaRPr lang="en-US" b="1" dirty="0" smtClean="0">
              <a:solidFill>
                <a:schemeClr val="tx1"/>
              </a:solidFill>
            </a:endParaRPr>
          </a:p>
          <a:p>
            <a:pPr lvl="1">
              <a:defRPr/>
            </a:pPr>
            <a:r>
              <a:rPr lang="en-US" dirty="0" smtClean="0"/>
              <a:t>switches do not need to be configured</a:t>
            </a:r>
            <a:endParaRPr lang="en-US" dirty="0"/>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Switch: Multiple Simultaneous Transmissions</a:t>
            </a:r>
            <a:endParaRPr lang="en-IN" dirty="0"/>
          </a:p>
        </p:txBody>
      </p:sp>
      <p:sp>
        <p:nvSpPr>
          <p:cNvPr id="4" name="Text Placeholder 3"/>
          <p:cNvSpPr>
            <a:spLocks noGrp="1"/>
          </p:cNvSpPr>
          <p:nvPr>
            <p:ph type="body" idx="1"/>
          </p:nvPr>
        </p:nvSpPr>
        <p:spPr>
          <a:xfrm>
            <a:off x="457200" y="1600200"/>
            <a:ext cx="4602480" cy="4729480"/>
          </a:xfrm>
        </p:spPr>
        <p:txBody>
          <a:bodyPr/>
          <a:lstStyle/>
          <a:p>
            <a:pPr>
              <a:defRPr/>
            </a:pPr>
            <a:r>
              <a:rPr lang="en-US" dirty="0"/>
              <a:t>hosts have dedicated, direct connection to switch</a:t>
            </a:r>
            <a:endParaRPr lang="en-US" dirty="0"/>
          </a:p>
          <a:p>
            <a:pPr>
              <a:defRPr/>
            </a:pPr>
            <a:r>
              <a:rPr lang="en-US" dirty="0"/>
              <a:t>switches buffer packets</a:t>
            </a:r>
            <a:endParaRPr lang="en-US" dirty="0"/>
          </a:p>
          <a:p>
            <a:pPr>
              <a:defRPr/>
            </a:pPr>
            <a:r>
              <a:rPr lang="en-US" dirty="0"/>
              <a:t>Ethernet protocol used on </a:t>
            </a:r>
            <a:r>
              <a:rPr lang="en-US" b="1" dirty="0"/>
              <a:t>each </a:t>
            </a:r>
            <a:r>
              <a:rPr lang="en-US" dirty="0"/>
              <a:t>incoming link, but no collisions; full duplex</a:t>
            </a:r>
            <a:endParaRPr lang="en-US" dirty="0"/>
          </a:p>
          <a:p>
            <a:pPr lvl="1">
              <a:defRPr/>
            </a:pPr>
            <a:r>
              <a:rPr lang="en-US" dirty="0"/>
              <a:t>each link is its own collision domain</a:t>
            </a:r>
            <a:endParaRPr lang="en-US" dirty="0"/>
          </a:p>
          <a:p>
            <a:pPr>
              <a:defRPr/>
            </a:pPr>
            <a:r>
              <a:rPr lang="en-US" b="1" dirty="0">
                <a:solidFill>
                  <a:schemeClr val="tx1"/>
                </a:solidFill>
              </a:rPr>
              <a:t>switching:</a:t>
            </a:r>
            <a:r>
              <a:rPr lang="en-US" dirty="0">
                <a:solidFill>
                  <a:srgbClr val="CC0000"/>
                </a:solidFill>
              </a:rPr>
              <a:t> </a:t>
            </a:r>
            <a:r>
              <a:rPr lang="en-US" dirty="0" smtClean="0"/>
              <a:t>A-to-A’ </a:t>
            </a:r>
            <a:r>
              <a:rPr lang="en-US" dirty="0"/>
              <a:t>and </a:t>
            </a:r>
            <a:r>
              <a:rPr lang="en-US" dirty="0" smtClean="0"/>
              <a:t>B-to-B’ </a:t>
            </a:r>
            <a:r>
              <a:rPr lang="en-US" dirty="0"/>
              <a:t>can transmit </a:t>
            </a:r>
            <a:r>
              <a:rPr lang="en-US" dirty="0">
                <a:solidFill>
                  <a:srgbClr val="FF0000"/>
                </a:solidFill>
              </a:rPr>
              <a:t>simultaneously</a:t>
            </a:r>
            <a:r>
              <a:rPr lang="en-US" dirty="0"/>
              <a:t>, without </a:t>
            </a:r>
            <a:r>
              <a:rPr lang="en-US" dirty="0" smtClean="0"/>
              <a:t>collisions</a:t>
            </a:r>
            <a:endParaRPr lang="en-US" dirty="0"/>
          </a:p>
        </p:txBody>
      </p:sp>
      <p:pic>
        <p:nvPicPr>
          <p:cNvPr id="5" name="Picture 4" descr="A diagram of a switch with 6 interfaces. The switch is at the center and connects to 6 P C’s with adapters. Each wire and P C are labeled. From the top and moving clockwise they are as follows. Line 1, P C A. Line 2, P C B. Line 3, P C C. Line 4, P C A prime. Line 5, P C B prime. Line 6, P C prime."/>
          <p:cNvPicPr>
            <a:picLocks noChangeAspect="1"/>
          </p:cNvPicPr>
          <p:nvPr/>
        </p:nvPicPr>
        <p:blipFill>
          <a:blip r:embed="rId1"/>
          <a:stretch>
            <a:fillRect/>
          </a:stretch>
        </p:blipFill>
        <p:spPr>
          <a:xfrm>
            <a:off x="5287467" y="1759331"/>
            <a:ext cx="3344580" cy="4030219"/>
          </a:xfrm>
          <a:prstGeom prst="rect">
            <a:avLst/>
          </a:prstGeom>
        </p:spPr>
      </p:pic>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Switch Forwarding Table</a:t>
            </a:r>
            <a:endParaRPr lang="en-IN" dirty="0"/>
          </a:p>
        </p:txBody>
      </p:sp>
      <p:sp>
        <p:nvSpPr>
          <p:cNvPr id="3" name="Text Placeholder 2"/>
          <p:cNvSpPr>
            <a:spLocks noGrp="1"/>
          </p:cNvSpPr>
          <p:nvPr>
            <p:ph type="body" idx="1"/>
          </p:nvPr>
        </p:nvSpPr>
        <p:spPr>
          <a:xfrm>
            <a:off x="457200" y="1600200"/>
            <a:ext cx="4562475" cy="2924175"/>
          </a:xfrm>
        </p:spPr>
        <p:txBody>
          <a:bodyPr/>
          <a:lstStyle/>
          <a:p>
            <a:pPr marL="0" indent="0">
              <a:buNone/>
            </a:pPr>
            <a:r>
              <a:rPr lang="en-US" sz="2000" b="1" dirty="0">
                <a:solidFill>
                  <a:schemeClr val="tx1"/>
                </a:solidFill>
                <a:latin typeface="+mn-lt"/>
              </a:rPr>
              <a:t>Q:</a:t>
            </a:r>
            <a:r>
              <a:rPr lang="en-US" sz="2000" dirty="0">
                <a:solidFill>
                  <a:srgbClr val="CC0000"/>
                </a:solidFill>
                <a:latin typeface="+mn-lt"/>
              </a:rPr>
              <a:t> </a:t>
            </a:r>
            <a:r>
              <a:rPr lang="en-US" sz="2000" dirty="0">
                <a:latin typeface="+mn-lt"/>
              </a:rPr>
              <a:t>how does switch know </a:t>
            </a:r>
            <a:r>
              <a:rPr lang="en-US" sz="2000" dirty="0" smtClean="0">
                <a:latin typeface="+mn-lt"/>
              </a:rPr>
              <a:t>A’ </a:t>
            </a:r>
            <a:r>
              <a:rPr lang="en-US" sz="2000" dirty="0">
                <a:latin typeface="+mn-lt"/>
              </a:rPr>
              <a:t>reachable via interface 4, </a:t>
            </a:r>
            <a:r>
              <a:rPr lang="en-US" sz="2000" dirty="0" smtClean="0">
                <a:latin typeface="+mn-lt"/>
              </a:rPr>
              <a:t>B’ </a:t>
            </a:r>
            <a:r>
              <a:rPr lang="en-US" sz="2000" dirty="0">
                <a:latin typeface="+mn-lt"/>
              </a:rPr>
              <a:t>reachable via interface </a:t>
            </a:r>
            <a:r>
              <a:rPr lang="en-US" sz="2000" dirty="0" smtClean="0">
                <a:latin typeface="+mn-lt"/>
              </a:rPr>
              <a:t>5?</a:t>
            </a:r>
            <a:endParaRPr lang="en-US" sz="2000" dirty="0" smtClean="0">
              <a:latin typeface="+mn-lt"/>
            </a:endParaRPr>
          </a:p>
          <a:p>
            <a:r>
              <a:rPr lang="en-US" sz="2000" b="1" dirty="0" smtClean="0">
                <a:solidFill>
                  <a:schemeClr val="tx1"/>
                </a:solidFill>
                <a:latin typeface="+mn-lt"/>
              </a:rPr>
              <a:t>A</a:t>
            </a:r>
            <a:r>
              <a:rPr lang="en-US" sz="2000" b="1" dirty="0">
                <a:solidFill>
                  <a:schemeClr val="tx1"/>
                </a:solidFill>
                <a:latin typeface="+mn-lt"/>
              </a:rPr>
              <a:t>:</a:t>
            </a:r>
            <a:r>
              <a:rPr lang="en-US" sz="2000" i="1" dirty="0">
                <a:solidFill>
                  <a:srgbClr val="CC0000"/>
                </a:solidFill>
                <a:latin typeface="+mn-lt"/>
              </a:rPr>
              <a:t> </a:t>
            </a:r>
            <a:r>
              <a:rPr lang="en-US" sz="2000" dirty="0" smtClean="0">
                <a:latin typeface="+mn-lt"/>
              </a:rPr>
              <a:t>each </a:t>
            </a:r>
            <a:r>
              <a:rPr lang="en-US" sz="2000" dirty="0">
                <a:latin typeface="+mn-lt"/>
              </a:rPr>
              <a:t>switch has a </a:t>
            </a:r>
            <a:r>
              <a:rPr lang="en-US" sz="2000" b="1" dirty="0">
                <a:solidFill>
                  <a:srgbClr val="FF0000"/>
                </a:solidFill>
                <a:latin typeface="+mn-lt"/>
              </a:rPr>
              <a:t>switch table</a:t>
            </a:r>
            <a:r>
              <a:rPr lang="en-US" sz="2000" b="1" dirty="0">
                <a:solidFill>
                  <a:schemeClr val="tx1"/>
                </a:solidFill>
                <a:latin typeface="+mn-lt"/>
              </a:rPr>
              <a:t>,</a:t>
            </a:r>
            <a:r>
              <a:rPr lang="en-US" sz="2000" dirty="0">
                <a:solidFill>
                  <a:srgbClr val="FF0000"/>
                </a:solidFill>
                <a:latin typeface="+mn-lt"/>
              </a:rPr>
              <a:t> </a:t>
            </a:r>
            <a:r>
              <a:rPr lang="en-US" sz="2000" dirty="0">
                <a:latin typeface="+mn-lt"/>
              </a:rPr>
              <a:t>each entry:</a:t>
            </a:r>
            <a:endParaRPr lang="en-US" sz="2000" dirty="0">
              <a:latin typeface="+mn-lt"/>
            </a:endParaRPr>
          </a:p>
          <a:p>
            <a:pPr lvl="1">
              <a:defRPr/>
            </a:pPr>
            <a:r>
              <a:rPr lang="en-US" sz="2000" dirty="0">
                <a:latin typeface="+mn-lt"/>
              </a:rPr>
              <a:t>(</a:t>
            </a:r>
            <a:r>
              <a:rPr lang="en-US" sz="2000" dirty="0" smtClean="0">
                <a:latin typeface="+mn-lt"/>
              </a:rPr>
              <a:t>M</a:t>
            </a:r>
            <a:r>
              <a:rPr lang="en-US" sz="100" dirty="0" smtClean="0">
                <a:latin typeface="+mn-lt"/>
              </a:rPr>
              <a:t> </a:t>
            </a:r>
            <a:r>
              <a:rPr lang="en-US" sz="2000" dirty="0" smtClean="0">
                <a:latin typeface="+mn-lt"/>
              </a:rPr>
              <a:t>A</a:t>
            </a:r>
            <a:r>
              <a:rPr lang="en-US" sz="100" dirty="0" smtClean="0">
                <a:latin typeface="+mn-lt"/>
              </a:rPr>
              <a:t> </a:t>
            </a:r>
            <a:r>
              <a:rPr lang="en-US" sz="2000" dirty="0" smtClean="0">
                <a:latin typeface="+mn-lt"/>
              </a:rPr>
              <a:t>C </a:t>
            </a:r>
            <a:r>
              <a:rPr lang="en-US" sz="2000" dirty="0">
                <a:latin typeface="+mn-lt"/>
              </a:rPr>
              <a:t>address of host, interface to reach host, time stamp)</a:t>
            </a:r>
            <a:endParaRPr lang="en-US" sz="2000" dirty="0">
              <a:latin typeface="+mn-lt"/>
            </a:endParaRPr>
          </a:p>
          <a:p>
            <a:pPr lvl="1">
              <a:defRPr/>
            </a:pPr>
            <a:r>
              <a:rPr lang="en-US" sz="2000" dirty="0">
                <a:solidFill>
                  <a:srgbClr val="FF0000"/>
                </a:solidFill>
                <a:latin typeface="+mn-lt"/>
              </a:rPr>
              <a:t>looks like a routing table</a:t>
            </a:r>
            <a:r>
              <a:rPr lang="en-US" sz="2000" dirty="0" smtClean="0">
                <a:latin typeface="+mn-lt"/>
              </a:rPr>
              <a:t>!</a:t>
            </a:r>
            <a:endParaRPr lang="en-US" sz="2000" dirty="0">
              <a:latin typeface="+mn-lt"/>
            </a:endParaRPr>
          </a:p>
        </p:txBody>
      </p:sp>
      <p:sp>
        <p:nvSpPr>
          <p:cNvPr id="5" name="Text Placeholder 4"/>
          <p:cNvSpPr>
            <a:spLocks noGrp="1"/>
          </p:cNvSpPr>
          <p:nvPr>
            <p:ph type="body" idx="2"/>
          </p:nvPr>
        </p:nvSpPr>
        <p:spPr>
          <a:xfrm>
            <a:off x="457201" y="4629150"/>
            <a:ext cx="4562474" cy="1390650"/>
          </a:xfrm>
        </p:spPr>
        <p:txBody>
          <a:bodyPr/>
          <a:lstStyle/>
          <a:p>
            <a:pPr marL="0" indent="0">
              <a:buFont typeface="Wingdings" panose="05000000000000000000" charset="0"/>
              <a:buNone/>
              <a:defRPr/>
            </a:pPr>
            <a:r>
              <a:rPr lang="en-US" sz="2000" b="1" dirty="0">
                <a:solidFill>
                  <a:schemeClr val="tx1"/>
                </a:solidFill>
                <a:latin typeface="+mn-lt"/>
              </a:rPr>
              <a:t>Q:</a:t>
            </a:r>
            <a:r>
              <a:rPr lang="en-US" sz="2000" dirty="0">
                <a:solidFill>
                  <a:srgbClr val="CC0000"/>
                </a:solidFill>
                <a:latin typeface="+mn-lt"/>
              </a:rPr>
              <a:t> </a:t>
            </a:r>
            <a:r>
              <a:rPr lang="en-US" sz="2000" dirty="0">
                <a:latin typeface="+mn-lt"/>
              </a:rPr>
              <a:t>how are entries created, maintained in switch table</a:t>
            </a:r>
            <a:r>
              <a:rPr lang="en-US" sz="2000" dirty="0" smtClean="0">
                <a:latin typeface="+mn-lt"/>
              </a:rPr>
              <a:t>?</a:t>
            </a:r>
            <a:endParaRPr lang="en-US" sz="2000" dirty="0">
              <a:latin typeface="+mn-lt"/>
            </a:endParaRPr>
          </a:p>
          <a:p>
            <a:pPr lvl="1">
              <a:defRPr/>
            </a:pPr>
            <a:r>
              <a:rPr lang="en-US" sz="2000" dirty="0">
                <a:latin typeface="+mn-lt"/>
              </a:rPr>
              <a:t>something like a routing </a:t>
            </a:r>
            <a:r>
              <a:rPr lang="en-US" sz="2000" dirty="0" smtClean="0">
                <a:latin typeface="+mn-lt"/>
              </a:rPr>
              <a:t>protocol?</a:t>
            </a:r>
            <a:endParaRPr lang="en-US" sz="2000" dirty="0">
              <a:latin typeface="+mn-lt"/>
            </a:endParaRPr>
          </a:p>
        </p:txBody>
      </p:sp>
      <p:pic>
        <p:nvPicPr>
          <p:cNvPr id="4" name="Picture 3" descr="A diagram of a switch with 6 interfaces. The switch is at the center and connects to 6 P C’s with adapters. Each wire and P C are labeled. From the top and moving clockwise they are as follows. Line 1, P C A. Line 2, P C B. Line 3, P C C. Line 4, P C A prime. Line 5, P C B prime. Line 6, P C prime."/>
          <p:cNvPicPr>
            <a:picLocks noChangeAspect="1"/>
          </p:cNvPicPr>
          <p:nvPr/>
        </p:nvPicPr>
        <p:blipFill>
          <a:blip r:embed="rId1"/>
          <a:stretch>
            <a:fillRect/>
          </a:stretch>
        </p:blipFill>
        <p:spPr>
          <a:xfrm>
            <a:off x="5293866" y="1677682"/>
            <a:ext cx="3311465" cy="3990316"/>
          </a:xfrm>
          <a:prstGeom prst="rect">
            <a:avLst/>
          </a:prstGeom>
        </p:spPr>
      </p:pic>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Switch: </a:t>
            </a:r>
            <a:r>
              <a:rPr lang="en-IN" dirty="0" smtClean="0"/>
              <a:t>Self-Learning</a:t>
            </a:r>
            <a:endParaRPr lang="en-IN" sz="2000" b="0" dirty="0"/>
          </a:p>
        </p:txBody>
      </p:sp>
      <p:sp>
        <p:nvSpPr>
          <p:cNvPr id="3" name="Text Placeholder 2"/>
          <p:cNvSpPr>
            <a:spLocks noGrp="1"/>
          </p:cNvSpPr>
          <p:nvPr>
            <p:ph type="body" idx="1"/>
          </p:nvPr>
        </p:nvSpPr>
        <p:spPr>
          <a:xfrm>
            <a:off x="457200" y="1600201"/>
            <a:ext cx="8229600" cy="1933414"/>
          </a:xfrm>
        </p:spPr>
        <p:txBody>
          <a:bodyPr/>
          <a:lstStyle/>
          <a:p>
            <a:pPr>
              <a:defRPr/>
            </a:pPr>
            <a:r>
              <a:rPr lang="en-US" sz="2200" dirty="0">
                <a:latin typeface="+mn-lt"/>
              </a:rPr>
              <a:t>switch</a:t>
            </a:r>
            <a:r>
              <a:rPr lang="en-US" sz="2200" dirty="0">
                <a:solidFill>
                  <a:srgbClr val="FF0000"/>
                </a:solidFill>
                <a:latin typeface="+mn-lt"/>
              </a:rPr>
              <a:t> </a:t>
            </a:r>
            <a:r>
              <a:rPr lang="en-US" sz="2200" b="1" dirty="0">
                <a:solidFill>
                  <a:schemeClr val="tx1"/>
                </a:solidFill>
                <a:latin typeface="+mn-lt"/>
              </a:rPr>
              <a:t>learns</a:t>
            </a:r>
            <a:r>
              <a:rPr lang="en-US" sz="2200" dirty="0">
                <a:solidFill>
                  <a:srgbClr val="CC0000"/>
                </a:solidFill>
                <a:latin typeface="+mn-lt"/>
              </a:rPr>
              <a:t> </a:t>
            </a:r>
            <a:r>
              <a:rPr lang="en-US" sz="2200" dirty="0">
                <a:latin typeface="+mn-lt"/>
              </a:rPr>
              <a:t>which hosts can be reached through which interfaces</a:t>
            </a:r>
            <a:endParaRPr lang="en-US" sz="2200" dirty="0">
              <a:latin typeface="+mn-lt"/>
            </a:endParaRPr>
          </a:p>
          <a:p>
            <a:pPr marL="741680" lvl="1" indent="-284480">
              <a:defRPr/>
            </a:pPr>
            <a:r>
              <a:rPr lang="en-US" sz="2200" dirty="0" smtClean="0">
                <a:latin typeface="+mn-lt"/>
              </a:rPr>
              <a:t>when frame received, switch “learns” location of sender: incoming LAN segment</a:t>
            </a:r>
            <a:endParaRPr lang="en-US" sz="2200" dirty="0" smtClean="0">
              <a:latin typeface="+mn-lt"/>
            </a:endParaRPr>
          </a:p>
          <a:p>
            <a:pPr marL="741680" lvl="1" indent="-284480">
              <a:defRPr/>
            </a:pPr>
            <a:r>
              <a:rPr lang="en-US" sz="2200" dirty="0" smtClean="0">
                <a:latin typeface="+mn-lt"/>
              </a:rPr>
              <a:t>records sender/location pair in switch table</a:t>
            </a:r>
            <a:endParaRPr lang="en-US" sz="2200" dirty="0">
              <a:latin typeface="+mn-lt"/>
            </a:endParaRPr>
          </a:p>
        </p:txBody>
      </p:sp>
      <p:sp>
        <p:nvSpPr>
          <p:cNvPr id="4" name="Text Placeholder 3"/>
          <p:cNvSpPr>
            <a:spLocks noGrp="1"/>
          </p:cNvSpPr>
          <p:nvPr>
            <p:ph type="body" idx="2"/>
          </p:nvPr>
        </p:nvSpPr>
        <p:spPr>
          <a:xfrm>
            <a:off x="4384808" y="5470227"/>
            <a:ext cx="4154758" cy="500278"/>
          </a:xfrm>
        </p:spPr>
        <p:txBody>
          <a:bodyPr/>
          <a:lstStyle/>
          <a:p>
            <a:pPr marL="0" indent="0">
              <a:buNone/>
            </a:pPr>
            <a:r>
              <a:rPr lang="en-US" sz="2200" b="1" dirty="0">
                <a:solidFill>
                  <a:srgbClr val="000000"/>
                </a:solidFill>
                <a:latin typeface="+mn-lt"/>
                <a:cs typeface="Arial" panose="020B0604020202020204" pitchFamily="34" charset="0"/>
              </a:rPr>
              <a:t>Switch table (initially empty</a:t>
            </a:r>
            <a:r>
              <a:rPr lang="en-US" sz="2200" b="1" dirty="0" smtClean="0">
                <a:solidFill>
                  <a:srgbClr val="000000"/>
                </a:solidFill>
                <a:latin typeface="+mn-lt"/>
                <a:cs typeface="Arial" panose="020B0604020202020204" pitchFamily="34" charset="0"/>
              </a:rPr>
              <a:t>)</a:t>
            </a:r>
            <a:endParaRPr lang="en-US" sz="2200" b="1" dirty="0">
              <a:solidFill>
                <a:srgbClr val="000000"/>
              </a:solidFill>
              <a:latin typeface="+mn-lt"/>
              <a:cs typeface="Arial" panose="020B0604020202020204" pitchFamily="34" charset="0"/>
            </a:endParaRPr>
          </a:p>
        </p:txBody>
      </p:sp>
      <p:pic>
        <p:nvPicPr>
          <p:cNvPr id="5" name="Picture 4" descr="A diagram of a switch with 6 interfaces. The switch is at the center and connects to 6 P C’s with adapters. Each wire and P C are labeled. From the top and moving clockwise they are as follows. Line 1, P C A. Above this P C is a bar with 3 parts. 1, A, source. 2, A prime, destination. 3, blank. Line 2, P C B. Line 3, P C C. Line 4, P C A prime. Line 5, P C B prime. Line 6, P C prime."/>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09913" y="3686493"/>
            <a:ext cx="2406779" cy="2572385"/>
          </a:xfrm>
          <a:prstGeom prst="rect">
            <a:avLst/>
          </a:prstGeom>
        </p:spPr>
      </p:pic>
      <p:graphicFrame>
        <p:nvGraphicFramePr>
          <p:cNvPr id="6" name="Table 5"/>
          <p:cNvGraphicFramePr>
            <a:graphicFrameLocks noGrp="1"/>
          </p:cNvGraphicFramePr>
          <p:nvPr/>
        </p:nvGraphicFramePr>
        <p:xfrm>
          <a:off x="4572000" y="4413222"/>
          <a:ext cx="3667125" cy="670560"/>
        </p:xfrm>
        <a:graphic>
          <a:graphicData uri="http://schemas.openxmlformats.org/drawingml/2006/table">
            <a:tbl>
              <a:tblPr firstRow="1" bandRow="1">
                <a:tableStyleId>{40F9630F-82C1-40B7-BC3A-925EFCFF5E92}</a:tableStyleId>
              </a:tblPr>
              <a:tblGrid>
                <a:gridCol w="1222375"/>
                <a:gridCol w="1735972"/>
                <a:gridCol w="708778"/>
              </a:tblGrid>
              <a:tr h="0">
                <a:tc>
                  <a:txBody>
                    <a:bodyPr/>
                    <a:lstStyle/>
                    <a:p>
                      <a:pPr algn="ctr"/>
                      <a:r>
                        <a:rPr lang="en-US" sz="1600" i="0" dirty="0" smtClean="0">
                          <a:solidFill>
                            <a:srgbClr val="000000"/>
                          </a:solidFill>
                          <a:latin typeface="+mn-lt"/>
                          <a:cs typeface="Arial" panose="020B0604020202020204" pitchFamily="34" charset="0"/>
                        </a:rPr>
                        <a:t>MAC</a:t>
                      </a:r>
                      <a:r>
                        <a:rPr lang="en-US" sz="1600" i="0" baseline="0" dirty="0" smtClean="0">
                          <a:solidFill>
                            <a:srgbClr val="000000"/>
                          </a:solidFill>
                          <a:latin typeface="+mn-lt"/>
                          <a:cs typeface="Arial" panose="020B0604020202020204" pitchFamily="34" charset="0"/>
                        </a:rPr>
                        <a:t> </a:t>
                      </a:r>
                      <a:r>
                        <a:rPr lang="en-US" sz="1600" i="0" dirty="0" smtClean="0">
                          <a:solidFill>
                            <a:srgbClr val="000000"/>
                          </a:solidFill>
                          <a:latin typeface="+mn-lt"/>
                          <a:cs typeface="Arial" panose="020B0604020202020204" pitchFamily="34" charset="0"/>
                        </a:rPr>
                        <a:t>addr</a:t>
                      </a:r>
                      <a:endParaRPr lang="en-IN" sz="16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i="0" dirty="0" smtClean="0">
                          <a:solidFill>
                            <a:srgbClr val="000000"/>
                          </a:solidFill>
                          <a:latin typeface="+mn-lt"/>
                          <a:cs typeface="Arial" panose="020B0604020202020204" pitchFamily="34" charset="0"/>
                        </a:rPr>
                        <a:t>interface</a:t>
                      </a:r>
                      <a:endParaRPr lang="en-IN" sz="16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sz="1600" i="0" dirty="0" smtClean="0">
                          <a:solidFill>
                            <a:srgbClr val="000000"/>
                          </a:solidFill>
                          <a:latin typeface="+mn-lt"/>
                          <a:cs typeface="Arial" panose="020B0604020202020204" pitchFamily="34" charset="0"/>
                        </a:rPr>
                        <a:t>T</a:t>
                      </a:r>
                      <a:r>
                        <a:rPr lang="en-US" sz="100" i="0" dirty="0" smtClean="0">
                          <a:solidFill>
                            <a:srgbClr val="000000"/>
                          </a:solidFill>
                          <a:latin typeface="+mn-lt"/>
                          <a:cs typeface="Arial" panose="020B0604020202020204" pitchFamily="34" charset="0"/>
                        </a:rPr>
                        <a:t> </a:t>
                      </a:r>
                      <a:r>
                        <a:rPr lang="en-US" sz="1600" i="0" dirty="0" smtClean="0">
                          <a:solidFill>
                            <a:srgbClr val="000000"/>
                          </a:solidFill>
                          <a:latin typeface="+mn-lt"/>
                          <a:cs typeface="Arial" panose="020B0604020202020204" pitchFamily="34" charset="0"/>
                        </a:rPr>
                        <a:t>T</a:t>
                      </a:r>
                      <a:r>
                        <a:rPr lang="en-US" sz="100" i="0" dirty="0" smtClean="0">
                          <a:solidFill>
                            <a:srgbClr val="000000"/>
                          </a:solidFill>
                          <a:latin typeface="+mn-lt"/>
                          <a:cs typeface="Arial" panose="020B0604020202020204" pitchFamily="34" charset="0"/>
                        </a:rPr>
                        <a:t> </a:t>
                      </a:r>
                      <a:r>
                        <a:rPr lang="en-US" sz="1600" i="0" dirty="0" smtClean="0">
                          <a:solidFill>
                            <a:srgbClr val="000000"/>
                          </a:solidFill>
                          <a:latin typeface="+mn-lt"/>
                          <a:cs typeface="Arial" panose="020B0604020202020204" pitchFamily="34" charset="0"/>
                        </a:rPr>
                        <a:t>L</a:t>
                      </a:r>
                      <a:endParaRPr lang="en-US" sz="1600" i="0" dirty="0" smtClean="0">
                        <a:solidFill>
                          <a:srgbClr val="000000"/>
                        </a:solidFill>
                        <a:latin typeface="+mn-lt"/>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sz="1600" i="0" dirty="0" smtClean="0">
                          <a:solidFill>
                            <a:srgbClr val="000000"/>
                          </a:solidFill>
                          <a:latin typeface="+mn-lt"/>
                          <a:cs typeface="Arial" panose="020B0604020202020204" pitchFamily="34" charset="0"/>
                        </a:rPr>
                        <a:t>A</a:t>
                      </a:r>
                      <a:endParaRPr lang="en-US" sz="1600" i="0" dirty="0" smtClean="0">
                        <a:solidFill>
                          <a:srgbClr val="000000"/>
                        </a:solidFill>
                        <a:latin typeface="+mn-lt"/>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N" sz="1600" dirty="0" smtClean="0">
                          <a:latin typeface="+mn-lt"/>
                        </a:rPr>
                        <a:t>1</a:t>
                      </a:r>
                      <a:endParaRPr lang="en-IN" sz="16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N" sz="1600" dirty="0" smtClean="0">
                          <a:latin typeface="+mn-lt"/>
                        </a:rPr>
                        <a:t>60</a:t>
                      </a:r>
                      <a:endParaRPr lang="en-IN" sz="16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IN" dirty="0"/>
              <a:t>Switch: Frame </a:t>
            </a:r>
            <a:r>
              <a:rPr lang="en-IN" dirty="0" smtClean="0"/>
              <a:t>Filtering/Forwarding</a:t>
            </a:r>
            <a:endParaRPr lang="en-IN" dirty="0"/>
          </a:p>
        </p:txBody>
      </p:sp>
      <p:sp>
        <p:nvSpPr>
          <p:cNvPr id="6" name="Text Placeholder 5"/>
          <p:cNvSpPr>
            <a:spLocks noGrp="1"/>
          </p:cNvSpPr>
          <p:nvPr>
            <p:ph idx="1"/>
          </p:nvPr>
        </p:nvSpPr>
        <p:spPr>
          <a:xfrm>
            <a:off x="457200" y="1600201"/>
            <a:ext cx="8229600" cy="1964410"/>
          </a:xfrm>
        </p:spPr>
        <p:txBody>
          <a:bodyPr/>
          <a:lstStyle/>
          <a:p>
            <a:pPr marL="0" indent="0">
              <a:buFont typeface="Wingdings" panose="05000000000000000000" charset="0"/>
              <a:buNone/>
              <a:defRPr/>
            </a:pPr>
            <a:r>
              <a:rPr lang="en-US" sz="2000" dirty="0" smtClean="0">
                <a:latin typeface="+mn-lt"/>
              </a:rPr>
              <a:t>when frame </a:t>
            </a:r>
            <a:r>
              <a:rPr lang="en-US" sz="2000" dirty="0">
                <a:latin typeface="+mn-lt"/>
              </a:rPr>
              <a:t>received at </a:t>
            </a:r>
            <a:r>
              <a:rPr lang="en-US" sz="2000" dirty="0" smtClean="0">
                <a:latin typeface="+mn-lt"/>
              </a:rPr>
              <a:t>switch:</a:t>
            </a:r>
            <a:endParaRPr lang="en-US" sz="2000" dirty="0">
              <a:latin typeface="+mn-lt"/>
            </a:endParaRPr>
          </a:p>
          <a:p>
            <a:pPr marL="431800" indent="-431800">
              <a:buFont typeface="+mj-lt"/>
              <a:buAutoNum type="arabicPeriod"/>
              <a:defRPr/>
            </a:pPr>
            <a:r>
              <a:rPr lang="en-US" sz="2000" dirty="0" smtClean="0">
                <a:latin typeface="+mn-lt"/>
              </a:rPr>
              <a:t>record </a:t>
            </a:r>
            <a:r>
              <a:rPr lang="en-US" sz="2000" dirty="0">
                <a:latin typeface="+mn-lt"/>
              </a:rPr>
              <a:t>incoming link, </a:t>
            </a:r>
            <a:r>
              <a:rPr lang="en-US" sz="2000" dirty="0" smtClean="0">
                <a:latin typeface="+mn-lt"/>
              </a:rPr>
              <a:t>MAC </a:t>
            </a:r>
            <a:r>
              <a:rPr lang="en-US" sz="2000" dirty="0">
                <a:latin typeface="+mn-lt"/>
              </a:rPr>
              <a:t>address of sending </a:t>
            </a:r>
            <a:r>
              <a:rPr lang="en-US" sz="2000" dirty="0" smtClean="0">
                <a:latin typeface="+mn-lt"/>
              </a:rPr>
              <a:t>host</a:t>
            </a:r>
            <a:endParaRPr lang="en-US" sz="2000" dirty="0" smtClean="0">
              <a:latin typeface="+mn-lt"/>
            </a:endParaRPr>
          </a:p>
          <a:p>
            <a:pPr marL="431800" indent="-431800">
              <a:buFont typeface="+mj-lt"/>
              <a:buAutoNum type="arabicPeriod"/>
              <a:defRPr/>
            </a:pPr>
            <a:r>
              <a:rPr lang="en-US" sz="2000" dirty="0" smtClean="0">
                <a:latin typeface="+mn-lt"/>
              </a:rPr>
              <a:t>index </a:t>
            </a:r>
            <a:r>
              <a:rPr lang="en-US" sz="2000" dirty="0">
                <a:latin typeface="+mn-lt"/>
              </a:rPr>
              <a:t>switch table using </a:t>
            </a:r>
            <a:r>
              <a:rPr lang="en-US" sz="2000" dirty="0" smtClean="0">
                <a:latin typeface="+mn-lt"/>
              </a:rPr>
              <a:t>MAC </a:t>
            </a:r>
            <a:r>
              <a:rPr lang="en-US" sz="2000" dirty="0">
                <a:latin typeface="+mn-lt"/>
              </a:rPr>
              <a:t>destination </a:t>
            </a:r>
            <a:r>
              <a:rPr lang="en-US" sz="2000" dirty="0" smtClean="0">
                <a:latin typeface="+mn-lt"/>
              </a:rPr>
              <a:t>address</a:t>
            </a:r>
            <a:endParaRPr lang="en-US" sz="2000" b="1" dirty="0">
              <a:solidFill>
                <a:schemeClr val="accent2"/>
              </a:solidFill>
              <a:latin typeface="+mn-lt"/>
            </a:endParaRPr>
          </a:p>
          <a:p>
            <a:pPr marL="431800" indent="-431800">
              <a:buFont typeface="+mj-lt"/>
              <a:buAutoNum type="arabicPeriod"/>
              <a:defRPr/>
            </a:pPr>
            <a:r>
              <a:rPr lang="en-US" sz="2000" b="1" dirty="0" smtClean="0">
                <a:solidFill>
                  <a:schemeClr val="tx1"/>
                </a:solidFill>
                <a:latin typeface="+mn-lt"/>
              </a:rPr>
              <a:t>if</a:t>
            </a:r>
            <a:r>
              <a:rPr lang="en-US" sz="2000" b="1" dirty="0" smtClean="0">
                <a:solidFill>
                  <a:schemeClr val="accent2"/>
                </a:solidFill>
                <a:latin typeface="+mn-lt"/>
              </a:rPr>
              <a:t> </a:t>
            </a:r>
            <a:r>
              <a:rPr lang="en-US" sz="2000" dirty="0">
                <a:latin typeface="+mn-lt"/>
              </a:rPr>
              <a:t>entry found for </a:t>
            </a:r>
            <a:r>
              <a:rPr lang="en-US" sz="2000" dirty="0" smtClean="0">
                <a:latin typeface="+mn-lt"/>
              </a:rPr>
              <a:t>destination</a:t>
            </a:r>
            <a:endParaRPr lang="en-US" sz="2000" b="1" dirty="0">
              <a:solidFill>
                <a:schemeClr val="tx1"/>
              </a:solidFill>
              <a:latin typeface="+mn-lt"/>
            </a:endParaRPr>
          </a:p>
        </p:txBody>
      </p:sp>
      <p:sp>
        <p:nvSpPr>
          <p:cNvPr id="10" name="Content Placeholder 9"/>
          <p:cNvSpPr>
            <a:spLocks noGrp="1"/>
          </p:cNvSpPr>
          <p:nvPr>
            <p:ph idx="14"/>
          </p:nvPr>
        </p:nvSpPr>
        <p:spPr>
          <a:xfrm>
            <a:off x="457200" y="3642008"/>
            <a:ext cx="7710407" cy="2634805"/>
          </a:xfrm>
        </p:spPr>
        <p:txBody>
          <a:bodyPr/>
          <a:lstStyle/>
          <a:p>
            <a:pPr marL="0" indent="621030">
              <a:buNone/>
              <a:defRPr/>
            </a:pPr>
            <a:r>
              <a:rPr lang="en-US" sz="2000" b="1" dirty="0" smtClean="0">
                <a:solidFill>
                  <a:schemeClr val="tx1"/>
                </a:solidFill>
                <a:latin typeface="+mn-lt"/>
              </a:rPr>
              <a:t>then {</a:t>
            </a:r>
            <a:endParaRPr lang="en-US" sz="2000" b="1" dirty="0" smtClean="0">
              <a:solidFill>
                <a:schemeClr val="tx1"/>
              </a:solidFill>
              <a:latin typeface="+mn-lt"/>
            </a:endParaRPr>
          </a:p>
          <a:p>
            <a:pPr marL="992505" lvl="1" indent="-371475">
              <a:buFont typeface="Wingdings" panose="05000000000000000000" charset="0"/>
              <a:buNone/>
              <a:defRPr/>
            </a:pPr>
            <a:r>
              <a:rPr lang="en-US" sz="2000" b="1" dirty="0" smtClean="0">
                <a:solidFill>
                  <a:schemeClr val="tx1"/>
                </a:solidFill>
                <a:latin typeface="+mn-lt"/>
              </a:rPr>
              <a:t>if </a:t>
            </a:r>
            <a:r>
              <a:rPr lang="en-US" sz="2000" dirty="0" smtClean="0">
                <a:latin typeface="+mn-lt"/>
              </a:rPr>
              <a:t>destination on segment from which frame arrived</a:t>
            </a:r>
            <a:br>
              <a:rPr lang="en-US" sz="2000" dirty="0" smtClean="0">
                <a:latin typeface="+mn-lt"/>
              </a:rPr>
            </a:br>
            <a:r>
              <a:rPr lang="en-US" sz="2000" b="1" dirty="0" smtClean="0">
                <a:solidFill>
                  <a:schemeClr val="tx1"/>
                </a:solidFill>
                <a:latin typeface="+mn-lt"/>
              </a:rPr>
              <a:t>then </a:t>
            </a:r>
            <a:r>
              <a:rPr lang="en-US" sz="2000" dirty="0" smtClean="0">
                <a:latin typeface="+mn-lt"/>
              </a:rPr>
              <a:t>drop frame</a:t>
            </a:r>
            <a:endParaRPr lang="en-US" sz="2000" dirty="0" smtClean="0">
              <a:latin typeface="+mn-lt"/>
            </a:endParaRPr>
          </a:p>
          <a:p>
            <a:pPr marL="1022350" lvl="1" indent="-46355">
              <a:buFont typeface="Wingdings" panose="05000000000000000000" charset="0"/>
              <a:buNone/>
              <a:defRPr/>
            </a:pPr>
            <a:r>
              <a:rPr lang="en-US" sz="2000" b="1" dirty="0" smtClean="0">
                <a:solidFill>
                  <a:schemeClr val="tx1"/>
                </a:solidFill>
                <a:latin typeface="+mn-lt"/>
              </a:rPr>
              <a:t>else </a:t>
            </a:r>
            <a:r>
              <a:rPr lang="en-US" sz="2000" dirty="0" smtClean="0">
                <a:latin typeface="+mn-lt"/>
              </a:rPr>
              <a:t>forward frame on interface indicated by entry</a:t>
            </a:r>
            <a:endParaRPr lang="en-US" sz="2000" dirty="0" smtClean="0">
              <a:latin typeface="+mn-lt"/>
            </a:endParaRPr>
          </a:p>
          <a:p>
            <a:pPr marL="0" lvl="1" indent="806450">
              <a:buFont typeface="Wingdings" panose="05000000000000000000" charset="0"/>
              <a:buNone/>
              <a:defRPr/>
            </a:pPr>
            <a:r>
              <a:rPr lang="en-US" sz="2000" b="1" dirty="0" smtClean="0">
                <a:solidFill>
                  <a:schemeClr val="tx1"/>
                </a:solidFill>
                <a:latin typeface="+mn-lt"/>
              </a:rPr>
              <a:t>}</a:t>
            </a:r>
            <a:endParaRPr lang="en-US" sz="2000" b="1" dirty="0" smtClean="0">
              <a:solidFill>
                <a:schemeClr val="tx1"/>
              </a:solidFill>
              <a:latin typeface="+mn-lt"/>
            </a:endParaRPr>
          </a:p>
          <a:p>
            <a:pPr marL="1968500" lvl="1" indent="-1162050">
              <a:buFont typeface="Wingdings" panose="05000000000000000000" charset="0"/>
              <a:buNone/>
              <a:defRPr/>
            </a:pPr>
            <a:r>
              <a:rPr lang="en-US" sz="2000" b="1" dirty="0" smtClean="0">
                <a:solidFill>
                  <a:schemeClr val="tx1"/>
                </a:solidFill>
                <a:latin typeface="+mn-lt"/>
              </a:rPr>
              <a:t>else </a:t>
            </a:r>
            <a:r>
              <a:rPr lang="en-US" sz="2000" dirty="0" smtClean="0">
                <a:latin typeface="+mn-lt"/>
              </a:rPr>
              <a:t>flood</a:t>
            </a:r>
            <a:r>
              <a:rPr lang="en-IN" sz="2000" dirty="0" smtClean="0">
                <a:latin typeface="+mn-lt"/>
              </a:rPr>
              <a:t> /* </a:t>
            </a:r>
            <a:r>
              <a:rPr lang="en-US" sz="2000" dirty="0" smtClean="0">
                <a:latin typeface="+mn-lt"/>
              </a:rPr>
              <a:t>forward on all interfaces except arriving interface */</a:t>
            </a:r>
            <a:endParaRPr lang="en-US" sz="20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IN" dirty="0"/>
              <a:t>Self-Learning, Forwarding: Example</a:t>
            </a:r>
            <a:endParaRPr lang="en-IN" dirty="0"/>
          </a:p>
        </p:txBody>
      </p:sp>
      <p:sp>
        <p:nvSpPr>
          <p:cNvPr id="7" name="Text Placeholder 6"/>
          <p:cNvSpPr>
            <a:spLocks noGrp="1"/>
          </p:cNvSpPr>
          <p:nvPr>
            <p:ph type="body" idx="1"/>
          </p:nvPr>
        </p:nvSpPr>
        <p:spPr>
          <a:xfrm>
            <a:off x="457200" y="1600200"/>
            <a:ext cx="3934994" cy="2125786"/>
          </a:xfrm>
        </p:spPr>
        <p:txBody>
          <a:bodyPr/>
          <a:lstStyle/>
          <a:p>
            <a:pPr>
              <a:defRPr/>
            </a:pPr>
            <a:r>
              <a:rPr lang="en-US" sz="2400" dirty="0">
                <a:latin typeface="+mn-lt"/>
              </a:rPr>
              <a:t>frame destination, A’, location </a:t>
            </a:r>
            <a:r>
              <a:rPr lang="en-US" sz="2400" dirty="0" smtClean="0">
                <a:latin typeface="+mn-lt"/>
              </a:rPr>
              <a:t>unknown:</a:t>
            </a:r>
            <a:r>
              <a:rPr lang="en-US" sz="2400" b="1" dirty="0" smtClean="0">
                <a:latin typeface="+mn-lt"/>
              </a:rPr>
              <a:t>flood</a:t>
            </a:r>
            <a:endParaRPr lang="en-US" sz="2400" b="1" dirty="0" smtClean="0">
              <a:latin typeface="+mn-lt"/>
            </a:endParaRPr>
          </a:p>
          <a:p>
            <a:pPr>
              <a:defRPr/>
            </a:pPr>
            <a:r>
              <a:rPr lang="en-US" sz="2400" dirty="0">
                <a:solidFill>
                  <a:srgbClr val="000000"/>
                </a:solidFill>
                <a:latin typeface="+mn-lt"/>
              </a:rPr>
              <a:t>destination A location </a:t>
            </a:r>
            <a:r>
              <a:rPr lang="en-US" sz="2400" dirty="0" smtClean="0">
                <a:solidFill>
                  <a:srgbClr val="000000"/>
                </a:solidFill>
                <a:latin typeface="+mn-lt"/>
              </a:rPr>
              <a:t>known:</a:t>
            </a:r>
            <a:r>
              <a:rPr lang="en-US" sz="2400" b="1" dirty="0">
                <a:solidFill>
                  <a:schemeClr val="tx1"/>
                </a:solidFill>
                <a:latin typeface="+mn-lt"/>
              </a:rPr>
              <a:t>selectively send </a:t>
            </a:r>
            <a:r>
              <a:rPr lang="en-US" sz="2400" b="1" dirty="0" smtClean="0">
                <a:solidFill>
                  <a:schemeClr val="tx1"/>
                </a:solidFill>
                <a:latin typeface="+mn-lt"/>
              </a:rPr>
              <a:t>on </a:t>
            </a:r>
            <a:r>
              <a:rPr lang="en-US" sz="2400" b="1" dirty="0">
                <a:solidFill>
                  <a:schemeClr val="tx1"/>
                </a:solidFill>
                <a:latin typeface="+mn-lt"/>
              </a:rPr>
              <a:t>just one </a:t>
            </a:r>
            <a:r>
              <a:rPr lang="en-US" sz="2400" b="1" dirty="0" smtClean="0">
                <a:solidFill>
                  <a:schemeClr val="tx1"/>
                </a:solidFill>
                <a:latin typeface="+mn-lt"/>
              </a:rPr>
              <a:t>link</a:t>
            </a:r>
            <a:endParaRPr lang="en-US" sz="2400" b="1" dirty="0">
              <a:solidFill>
                <a:schemeClr val="tx1"/>
              </a:solidFill>
              <a:latin typeface="+mn-lt"/>
            </a:endParaRPr>
          </a:p>
        </p:txBody>
      </p:sp>
      <p:pic>
        <p:nvPicPr>
          <p:cNvPr id="9" name="Picture 8" descr="A diagram of a switch with 6 interfaces. The switch is at the center and connects to 6 P C’s with adapters. On the switch is a bar with 3 parts. 1, A, source. 2, A prime, destination. 3, blank. Each wire and P C are labeled. From the top and moving clockwise they are as follows. Line 1, P C A. Above this P C is a bar with 3 parts. 1, A, source. 2, A prime, destination. 3, blank. Line 2, P C B. Line 3, P C C. Line 4, P C A prime. Above this P C is a bar with 3 parts. 1, A prime. 2, A. 3, blank. Line 5, P C B prime. Line 6, P C prime."/>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392194" y="1821756"/>
            <a:ext cx="4165293" cy="3358304"/>
          </a:xfrm>
          <a:prstGeom prst="rect">
            <a:avLst/>
          </a:prstGeom>
        </p:spPr>
      </p:pic>
      <p:graphicFrame>
        <p:nvGraphicFramePr>
          <p:cNvPr id="10" name="Table 9"/>
          <p:cNvGraphicFramePr>
            <a:graphicFrameLocks noGrp="1"/>
          </p:cNvGraphicFramePr>
          <p:nvPr/>
        </p:nvGraphicFramePr>
        <p:xfrm>
          <a:off x="882282" y="4265660"/>
          <a:ext cx="3084830" cy="914400"/>
        </p:xfrm>
        <a:graphic>
          <a:graphicData uri="http://schemas.openxmlformats.org/drawingml/2006/table">
            <a:tbl>
              <a:tblPr firstRow="1" bandRow="1">
                <a:tableStyleId>{40F9630F-82C1-40B7-BC3A-925EFCFF5E92}</a:tableStyleId>
              </a:tblPr>
              <a:tblGrid>
                <a:gridCol w="1256030"/>
                <a:gridCol w="1100380"/>
                <a:gridCol w="728420"/>
              </a:tblGrid>
              <a:tr h="185139">
                <a:tc>
                  <a:txBody>
                    <a:bodyPr/>
                    <a:lstStyle/>
                    <a:p>
                      <a:pPr algn="ctr"/>
                      <a:r>
                        <a:rPr lang="en-US" sz="1600" i="0" dirty="0" smtClean="0">
                          <a:solidFill>
                            <a:srgbClr val="000000"/>
                          </a:solidFill>
                          <a:latin typeface="+mn-lt"/>
                          <a:cs typeface="Arial" panose="020B0604020202020204" pitchFamily="34" charset="0"/>
                        </a:rPr>
                        <a:t>MAC addr </a:t>
                      </a:r>
                      <a:endParaRPr lang="en-IN" sz="16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i="0" dirty="0" smtClean="0">
                          <a:solidFill>
                            <a:srgbClr val="000000"/>
                          </a:solidFill>
                          <a:latin typeface="+mn-lt"/>
                          <a:cs typeface="Arial" panose="020B0604020202020204" pitchFamily="34" charset="0"/>
                        </a:rPr>
                        <a:t> interface </a:t>
                      </a:r>
                      <a:endParaRPr lang="en-IN" sz="16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sz="1600" i="0" dirty="0" smtClean="0">
                          <a:solidFill>
                            <a:srgbClr val="000000"/>
                          </a:solidFill>
                          <a:latin typeface="+mn-lt"/>
                          <a:cs typeface="Arial" panose="020B0604020202020204" pitchFamily="34" charset="0"/>
                        </a:rPr>
                        <a:t>TTL</a:t>
                      </a:r>
                      <a:endParaRPr lang="en-US" sz="1600" i="0" dirty="0" smtClean="0">
                        <a:solidFill>
                          <a:srgbClr val="000000"/>
                        </a:solidFill>
                        <a:latin typeface="+mn-lt"/>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85139">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sz="1600" dirty="0" smtClean="0">
                          <a:solidFill>
                            <a:srgbClr val="000000"/>
                          </a:solidFill>
                          <a:latin typeface="+mn-lt"/>
                          <a:cs typeface="Arial" panose="020B0604020202020204" pitchFamily="34" charset="0"/>
                        </a:rPr>
                        <a:t>A</a:t>
                      </a:r>
                      <a:endParaRPr lang="en-US" sz="1600" dirty="0" smtClean="0">
                        <a:solidFill>
                          <a:srgbClr val="000000"/>
                        </a:solidFill>
                        <a:latin typeface="+mn-lt"/>
                        <a:cs typeface="Arial" panose="020B0604020202020204" pitchFamily="34" charset="0"/>
                      </a:endParaRPr>
                    </a:p>
                    <a:p>
                      <a:pPr marL="0" marR="0" indent="0" algn="ctr" defTabSz="914400" rtl="0" eaLnBrk="1" fontAlgn="auto" latinLnBrk="0" hangingPunct="1">
                        <a:lnSpc>
                          <a:spcPct val="100000"/>
                        </a:lnSpc>
                        <a:spcBef>
                          <a:spcPts val="0"/>
                        </a:spcBef>
                        <a:spcAft>
                          <a:spcPts val="0"/>
                        </a:spcAft>
                        <a:buClrTx/>
                        <a:buSzTx/>
                        <a:buFontTx/>
                        <a:buNone/>
                        <a:defRPr/>
                      </a:pPr>
                      <a:r>
                        <a:rPr lang="en-US" sz="1600" dirty="0" smtClean="0">
                          <a:solidFill>
                            <a:srgbClr val="000000"/>
                          </a:solidFill>
                          <a:latin typeface="+mn-lt"/>
                          <a:cs typeface="Arial" panose="020B0604020202020204" pitchFamily="34" charset="0"/>
                        </a:rPr>
                        <a:t>A’</a:t>
                      </a:r>
                      <a:endParaRPr lang="en-US" sz="1600" dirty="0" smtClean="0">
                        <a:solidFill>
                          <a:srgbClr val="000000"/>
                        </a:solidFill>
                        <a:latin typeface="+mn-lt"/>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sz="1600" dirty="0" smtClean="0">
                          <a:solidFill>
                            <a:srgbClr val="000000"/>
                          </a:solidFill>
                          <a:latin typeface="+mn-lt"/>
                          <a:cs typeface="Arial" panose="020B0604020202020204" pitchFamily="34" charset="0"/>
                        </a:rPr>
                        <a:t>1</a:t>
                      </a:r>
                      <a:endParaRPr lang="en-US" sz="1600" dirty="0" smtClean="0">
                        <a:solidFill>
                          <a:srgbClr val="000000"/>
                        </a:solidFill>
                        <a:latin typeface="+mn-lt"/>
                        <a:cs typeface="Arial" panose="020B0604020202020204" pitchFamily="34" charset="0"/>
                      </a:endParaRPr>
                    </a:p>
                    <a:p>
                      <a:pPr marL="0" marR="0" indent="0" algn="ctr" defTabSz="914400" rtl="0" eaLnBrk="1" fontAlgn="auto" latinLnBrk="0" hangingPunct="1">
                        <a:lnSpc>
                          <a:spcPct val="100000"/>
                        </a:lnSpc>
                        <a:spcBef>
                          <a:spcPts val="0"/>
                        </a:spcBef>
                        <a:spcAft>
                          <a:spcPts val="0"/>
                        </a:spcAft>
                        <a:buClrTx/>
                        <a:buSzTx/>
                        <a:buFontTx/>
                        <a:buNone/>
                        <a:defRPr/>
                      </a:pPr>
                      <a:r>
                        <a:rPr lang="en-US" sz="1600" dirty="0" smtClean="0">
                          <a:solidFill>
                            <a:srgbClr val="000000"/>
                          </a:solidFill>
                          <a:latin typeface="+mn-lt"/>
                          <a:cs typeface="Arial" panose="020B0604020202020204" pitchFamily="34" charset="0"/>
                        </a:rPr>
                        <a:t>4</a:t>
                      </a:r>
                      <a:endParaRPr lang="en-US" sz="1600" dirty="0" smtClean="0">
                        <a:solidFill>
                          <a:srgbClr val="000000"/>
                        </a:solidFill>
                        <a:latin typeface="+mn-lt"/>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sz="1600" dirty="0" smtClean="0">
                          <a:solidFill>
                            <a:srgbClr val="000000"/>
                          </a:solidFill>
                          <a:latin typeface="+mn-lt"/>
                          <a:cs typeface="Arial" panose="020B0604020202020204" pitchFamily="34" charset="0"/>
                        </a:rPr>
                        <a:t>60</a:t>
                      </a:r>
                      <a:endParaRPr lang="en-US" sz="1600" dirty="0" smtClean="0">
                        <a:solidFill>
                          <a:srgbClr val="000000"/>
                        </a:solidFill>
                        <a:latin typeface="+mn-lt"/>
                        <a:cs typeface="Arial" panose="020B0604020202020204" pitchFamily="34" charset="0"/>
                      </a:endParaRPr>
                    </a:p>
                    <a:p>
                      <a:pPr algn="ctr"/>
                      <a:r>
                        <a:rPr lang="en-US" sz="1600" dirty="0" smtClean="0">
                          <a:solidFill>
                            <a:srgbClr val="000000"/>
                          </a:solidFill>
                          <a:latin typeface="+mn-lt"/>
                          <a:cs typeface="Arial" panose="020B0604020202020204" pitchFamily="34" charset="0"/>
                        </a:rPr>
                        <a:t>60</a:t>
                      </a:r>
                      <a:endParaRPr lang="en-IN" sz="16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
        <p:nvSpPr>
          <p:cNvPr id="8" name="Text Placeholder 7"/>
          <p:cNvSpPr>
            <a:spLocks noGrp="1"/>
          </p:cNvSpPr>
          <p:nvPr>
            <p:ph type="body" idx="2"/>
          </p:nvPr>
        </p:nvSpPr>
        <p:spPr>
          <a:xfrm>
            <a:off x="562338" y="5509414"/>
            <a:ext cx="3829856" cy="420640"/>
          </a:xfrm>
        </p:spPr>
        <p:txBody>
          <a:bodyPr/>
          <a:lstStyle/>
          <a:p>
            <a:pPr marL="0" indent="0" algn="ctr">
              <a:buNone/>
              <a:defRPr/>
            </a:pPr>
            <a:r>
              <a:rPr lang="en-US" sz="2000" b="1" dirty="0" smtClean="0">
                <a:solidFill>
                  <a:srgbClr val="000000"/>
                </a:solidFill>
                <a:latin typeface="+mn-lt"/>
                <a:cs typeface="Arial" panose="020B0604020202020204" pitchFamily="34" charset="0"/>
              </a:rPr>
              <a:t>switch table (initially empty)</a:t>
            </a:r>
            <a:endParaRPr lang="en-US" sz="2000" b="1" dirty="0">
              <a:solidFill>
                <a:srgbClr val="000000"/>
              </a:solidFill>
              <a:latin typeface="+mn-lt"/>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IN" dirty="0"/>
              <a:t>Interconnecting Switches</a:t>
            </a:r>
            <a:endParaRPr lang="en-IN" dirty="0"/>
          </a:p>
        </p:txBody>
      </p:sp>
      <p:sp>
        <p:nvSpPr>
          <p:cNvPr id="8" name="Text Placeholder 7"/>
          <p:cNvSpPr>
            <a:spLocks noGrp="1"/>
          </p:cNvSpPr>
          <p:nvPr>
            <p:ph type="body" idx="1"/>
          </p:nvPr>
        </p:nvSpPr>
        <p:spPr>
          <a:xfrm>
            <a:off x="457200" y="1600201"/>
            <a:ext cx="8229600" cy="502920"/>
          </a:xfrm>
        </p:spPr>
        <p:txBody>
          <a:bodyPr/>
          <a:lstStyle/>
          <a:p>
            <a:pPr marL="0" indent="0">
              <a:buNone/>
            </a:pPr>
            <a:r>
              <a:rPr lang="en-US" sz="2400" dirty="0">
                <a:latin typeface="+mn-lt"/>
              </a:rPr>
              <a:t>self-learning switches can be connected together</a:t>
            </a:r>
            <a:r>
              <a:rPr lang="en-US" sz="2400" dirty="0" smtClean="0">
                <a:latin typeface="+mn-lt"/>
              </a:rPr>
              <a:t>:</a:t>
            </a:r>
            <a:endParaRPr lang="en-US" sz="2400" dirty="0">
              <a:latin typeface="+mn-lt"/>
            </a:endParaRPr>
          </a:p>
        </p:txBody>
      </p:sp>
      <p:pic>
        <p:nvPicPr>
          <p:cNvPr id="10" name="Picture 9" descr="A diagram connects a switch, S 4, to 3 other switches. Each of the 3 switches are connected to 3 labeled P C’s each. S 1, P C’s A through C. S 2, P C’s D through F. S 3, P C’s G through I."/>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404134" y="2316588"/>
            <a:ext cx="6551632" cy="2040674"/>
          </a:xfrm>
          <a:prstGeom prst="rect">
            <a:avLst/>
          </a:prstGeom>
        </p:spPr>
      </p:pic>
      <p:sp>
        <p:nvSpPr>
          <p:cNvPr id="9" name="Text Placeholder 8"/>
          <p:cNvSpPr>
            <a:spLocks noGrp="1"/>
          </p:cNvSpPr>
          <p:nvPr>
            <p:ph type="body" idx="2"/>
          </p:nvPr>
        </p:nvSpPr>
        <p:spPr>
          <a:xfrm>
            <a:off x="457200" y="4470400"/>
            <a:ext cx="8229600" cy="1655763"/>
          </a:xfrm>
        </p:spPr>
        <p:txBody>
          <a:bodyPr/>
          <a:lstStyle/>
          <a:p>
            <a:pPr marL="0" indent="0">
              <a:buClr>
                <a:schemeClr val="tx2"/>
              </a:buClr>
              <a:buNone/>
              <a:defRPr/>
            </a:pPr>
            <a:r>
              <a:rPr lang="en-US" sz="2400" b="1" dirty="0">
                <a:solidFill>
                  <a:schemeClr val="tx1"/>
                </a:solidFill>
                <a:latin typeface="+mn-lt"/>
              </a:rPr>
              <a:t>Q:</a:t>
            </a:r>
            <a:r>
              <a:rPr lang="en-US" sz="2400" dirty="0">
                <a:solidFill>
                  <a:srgbClr val="000000"/>
                </a:solidFill>
                <a:latin typeface="+mn-lt"/>
              </a:rPr>
              <a:t> sending from A to G - how does S</a:t>
            </a:r>
            <a:r>
              <a:rPr lang="en-US" sz="2400" baseline="-25000" dirty="0">
                <a:solidFill>
                  <a:srgbClr val="000000"/>
                </a:solidFill>
                <a:latin typeface="+mn-lt"/>
              </a:rPr>
              <a:t>1</a:t>
            </a:r>
            <a:r>
              <a:rPr lang="en-US" sz="2400" dirty="0">
                <a:solidFill>
                  <a:srgbClr val="000000"/>
                </a:solidFill>
                <a:latin typeface="+mn-lt"/>
              </a:rPr>
              <a:t> know to forward frame destined to G via S</a:t>
            </a:r>
            <a:r>
              <a:rPr lang="en-US" sz="2400" baseline="-25000" dirty="0">
                <a:solidFill>
                  <a:srgbClr val="000000"/>
                </a:solidFill>
                <a:latin typeface="+mn-lt"/>
              </a:rPr>
              <a:t>4</a:t>
            </a:r>
            <a:r>
              <a:rPr lang="en-US" sz="2400" dirty="0">
                <a:solidFill>
                  <a:srgbClr val="000000"/>
                </a:solidFill>
                <a:latin typeface="+mn-lt"/>
              </a:rPr>
              <a:t> and S</a:t>
            </a:r>
            <a:r>
              <a:rPr lang="en-US" sz="2400" baseline="-25000" dirty="0">
                <a:solidFill>
                  <a:srgbClr val="000000"/>
                </a:solidFill>
                <a:latin typeface="+mn-lt"/>
              </a:rPr>
              <a:t>3</a:t>
            </a:r>
            <a:r>
              <a:rPr lang="en-US" sz="2400" dirty="0">
                <a:solidFill>
                  <a:srgbClr val="000000"/>
                </a:solidFill>
                <a:latin typeface="+mn-lt"/>
              </a:rPr>
              <a:t>?</a:t>
            </a:r>
            <a:endParaRPr lang="en-US" sz="2400" dirty="0">
              <a:solidFill>
                <a:srgbClr val="000000"/>
              </a:solidFill>
              <a:latin typeface="+mn-lt"/>
            </a:endParaRPr>
          </a:p>
          <a:p>
            <a:pPr marL="741680" indent="-284480">
              <a:spcBef>
                <a:spcPts val="600"/>
              </a:spcBef>
              <a:buClr>
                <a:schemeClr val="tx2"/>
              </a:buClr>
              <a:buFont typeface="Arial" panose="020B0604020202020204" pitchFamily="34" charset="0"/>
              <a:buChar char="–"/>
              <a:defRPr/>
            </a:pPr>
            <a:r>
              <a:rPr lang="en-US" sz="2400" b="1" dirty="0">
                <a:solidFill>
                  <a:schemeClr val="tx1"/>
                </a:solidFill>
                <a:latin typeface="+mn-lt"/>
              </a:rPr>
              <a:t>A:</a:t>
            </a:r>
            <a:r>
              <a:rPr lang="en-US" sz="2400" i="1" dirty="0">
                <a:solidFill>
                  <a:srgbClr val="CC0000"/>
                </a:solidFill>
                <a:latin typeface="+mn-lt"/>
              </a:rPr>
              <a:t> </a:t>
            </a:r>
            <a:r>
              <a:rPr lang="en-US" sz="2400" dirty="0">
                <a:solidFill>
                  <a:srgbClr val="000000"/>
                </a:solidFill>
                <a:latin typeface="+mn-lt"/>
              </a:rPr>
              <a:t>self learning! (works exactly the same as in single-switch case</a:t>
            </a:r>
            <a:r>
              <a:rPr lang="en-US" sz="2400" dirty="0" smtClean="0">
                <a:solidFill>
                  <a:srgbClr val="000000"/>
                </a:solidFill>
                <a:latin typeface="+mn-lt"/>
              </a:rPr>
              <a:t>!)</a:t>
            </a:r>
            <a:endParaRPr lang="en-US" sz="2400" dirty="0">
              <a:solidFill>
                <a:srgbClr val="000000"/>
              </a:solidFill>
              <a:latin typeface="+mn-lt"/>
            </a:endParaRPr>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Self-Learning Multi-Switch Example</a:t>
            </a:r>
            <a:endParaRPr lang="en-IN" dirty="0"/>
          </a:p>
        </p:txBody>
      </p:sp>
      <p:sp>
        <p:nvSpPr>
          <p:cNvPr id="3" name="Text Placeholder 2"/>
          <p:cNvSpPr>
            <a:spLocks noGrp="1"/>
          </p:cNvSpPr>
          <p:nvPr>
            <p:ph type="body" idx="1"/>
          </p:nvPr>
        </p:nvSpPr>
        <p:spPr>
          <a:xfrm>
            <a:off x="457200" y="1600201"/>
            <a:ext cx="8229600" cy="502920"/>
          </a:xfrm>
        </p:spPr>
        <p:txBody>
          <a:bodyPr/>
          <a:lstStyle/>
          <a:p>
            <a:pPr marL="0" indent="0">
              <a:buNone/>
            </a:pPr>
            <a:r>
              <a:rPr lang="en-US" sz="2400" dirty="0">
                <a:latin typeface="+mn-lt"/>
              </a:rPr>
              <a:t>Suppose C sends frame to I, I responds to </a:t>
            </a:r>
            <a:r>
              <a:rPr lang="en-US" sz="2400" dirty="0" smtClean="0">
                <a:latin typeface="+mn-lt"/>
              </a:rPr>
              <a:t>C</a:t>
            </a:r>
            <a:endParaRPr lang="en-US" sz="2400" dirty="0">
              <a:latin typeface="+mn-lt"/>
            </a:endParaRPr>
          </a:p>
        </p:txBody>
      </p:sp>
      <p:pic>
        <p:nvPicPr>
          <p:cNvPr id="5" name="Picture 4" descr="A diagram connects a switch, S 4, to 3 other switches. Each of the 3 switches are connected to 3 labeled P C’s each. S 1, P C’s A through C. S 2, P C’s D through F. S 3, P C’s G through I."/>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50409" y="2587149"/>
            <a:ext cx="7195532" cy="2241233"/>
          </a:xfrm>
          <a:prstGeom prst="rect">
            <a:avLst/>
          </a:prstGeom>
        </p:spPr>
      </p:pic>
      <p:sp>
        <p:nvSpPr>
          <p:cNvPr id="4" name="Text Placeholder 3"/>
          <p:cNvSpPr>
            <a:spLocks noGrp="1"/>
          </p:cNvSpPr>
          <p:nvPr>
            <p:ph type="body" idx="2"/>
          </p:nvPr>
        </p:nvSpPr>
        <p:spPr>
          <a:xfrm>
            <a:off x="457200" y="5338446"/>
            <a:ext cx="8229600" cy="822960"/>
          </a:xfrm>
        </p:spPr>
        <p:txBody>
          <a:bodyPr/>
          <a:lstStyle/>
          <a:p>
            <a:r>
              <a:rPr lang="en-US" sz="2400" b="1" dirty="0" smtClean="0">
                <a:solidFill>
                  <a:schemeClr val="tx1"/>
                </a:solidFill>
                <a:latin typeface="+mn-lt"/>
              </a:rPr>
              <a:t>Q:</a:t>
            </a:r>
            <a:r>
              <a:rPr lang="en-US" sz="2400" dirty="0" smtClean="0">
                <a:solidFill>
                  <a:srgbClr val="CC0000"/>
                </a:solidFill>
                <a:latin typeface="+mn-lt"/>
              </a:rPr>
              <a:t> </a:t>
            </a:r>
            <a:r>
              <a:rPr lang="en-US" sz="2400" dirty="0" smtClean="0">
                <a:solidFill>
                  <a:srgbClr val="000000"/>
                </a:solidFill>
                <a:latin typeface="+mn-lt"/>
              </a:rPr>
              <a:t>show switch tables and packet forwarding in S</a:t>
            </a:r>
            <a:r>
              <a:rPr lang="en-US" sz="2400" baseline="-25000" dirty="0" smtClean="0">
                <a:solidFill>
                  <a:srgbClr val="000000"/>
                </a:solidFill>
                <a:latin typeface="+mn-lt"/>
              </a:rPr>
              <a:t>1</a:t>
            </a:r>
            <a:r>
              <a:rPr lang="en-US" sz="2400" dirty="0" smtClean="0">
                <a:solidFill>
                  <a:srgbClr val="000000"/>
                </a:solidFill>
                <a:latin typeface="+mn-lt"/>
              </a:rPr>
              <a:t>, S</a:t>
            </a:r>
            <a:r>
              <a:rPr lang="en-US" sz="2400" baseline="-25000" dirty="0" smtClean="0">
                <a:solidFill>
                  <a:srgbClr val="000000"/>
                </a:solidFill>
                <a:latin typeface="+mn-lt"/>
              </a:rPr>
              <a:t>2</a:t>
            </a:r>
            <a:r>
              <a:rPr lang="en-US" sz="2400" dirty="0" smtClean="0">
                <a:solidFill>
                  <a:srgbClr val="000000"/>
                </a:solidFill>
                <a:latin typeface="+mn-lt"/>
              </a:rPr>
              <a:t>, S</a:t>
            </a:r>
            <a:r>
              <a:rPr lang="en-US" sz="2400" baseline="-25000" dirty="0" smtClean="0">
                <a:solidFill>
                  <a:srgbClr val="000000"/>
                </a:solidFill>
                <a:latin typeface="+mn-lt"/>
              </a:rPr>
              <a:t>3</a:t>
            </a:r>
            <a:r>
              <a:rPr lang="en-US" sz="2400" dirty="0" smtClean="0">
                <a:solidFill>
                  <a:srgbClr val="000000"/>
                </a:solidFill>
                <a:latin typeface="+mn-lt"/>
              </a:rPr>
              <a:t>, S</a:t>
            </a:r>
            <a:r>
              <a:rPr lang="en-US" sz="2400" baseline="-25000" dirty="0" smtClean="0">
                <a:solidFill>
                  <a:srgbClr val="000000"/>
                </a:solidFill>
                <a:latin typeface="+mn-lt"/>
              </a:rPr>
              <a:t>4</a:t>
            </a:r>
            <a:endParaRPr lang="en-US" sz="2400" dirty="0">
              <a:solidFill>
                <a:srgbClr val="000000"/>
              </a:solidFill>
              <a:latin typeface="+mn-lt"/>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Link Layer </a:t>
            </a:r>
            <a:r>
              <a:rPr lang="en-IN" dirty="0" smtClean="0"/>
              <a:t>Services </a:t>
            </a:r>
            <a:r>
              <a:rPr lang="en-IN" sz="2000" b="0" dirty="0" smtClean="0"/>
              <a:t>(2 of 2)</a:t>
            </a:r>
            <a:endParaRPr lang="en-IN" sz="2000" b="0" dirty="0"/>
          </a:p>
        </p:txBody>
      </p:sp>
      <p:sp>
        <p:nvSpPr>
          <p:cNvPr id="4" name="Text Placeholder 3"/>
          <p:cNvSpPr>
            <a:spLocks noGrp="1"/>
          </p:cNvSpPr>
          <p:nvPr>
            <p:ph type="body" idx="1"/>
          </p:nvPr>
        </p:nvSpPr>
        <p:spPr>
          <a:xfrm>
            <a:off x="457200" y="1615698"/>
            <a:ext cx="8229600" cy="4525963"/>
          </a:xfrm>
        </p:spPr>
        <p:txBody>
          <a:bodyPr/>
          <a:lstStyle/>
          <a:p>
            <a:pPr>
              <a:defRPr/>
            </a:pPr>
            <a:r>
              <a:rPr lang="en-US" sz="1800" b="1" dirty="0">
                <a:solidFill>
                  <a:schemeClr val="tx1"/>
                </a:solidFill>
              </a:rPr>
              <a:t>flow control:</a:t>
            </a:r>
            <a:endParaRPr lang="en-US" sz="1800" b="1" dirty="0">
              <a:solidFill>
                <a:schemeClr val="tx1"/>
              </a:solidFill>
            </a:endParaRPr>
          </a:p>
          <a:p>
            <a:pPr lvl="1">
              <a:defRPr/>
            </a:pPr>
            <a:r>
              <a:rPr lang="en-US" sz="1800" dirty="0"/>
              <a:t>pacing between adjacent sending and receiving nodes</a:t>
            </a:r>
            <a:endParaRPr lang="en-US" sz="1800" dirty="0"/>
          </a:p>
          <a:p>
            <a:pPr>
              <a:defRPr/>
            </a:pPr>
            <a:r>
              <a:rPr lang="en-US" sz="1800" b="1" dirty="0">
                <a:solidFill>
                  <a:schemeClr val="tx1"/>
                </a:solidFill>
              </a:rPr>
              <a:t>error detection:</a:t>
            </a:r>
            <a:endParaRPr lang="en-US" sz="1800" b="1" dirty="0">
              <a:solidFill>
                <a:schemeClr val="tx1"/>
              </a:solidFill>
            </a:endParaRPr>
          </a:p>
          <a:p>
            <a:pPr lvl="1">
              <a:defRPr/>
            </a:pPr>
            <a:r>
              <a:rPr lang="en-US" sz="1800" dirty="0"/>
              <a:t>errors caused by signal attenuation, noise.</a:t>
            </a:r>
            <a:endParaRPr lang="en-US" sz="1800" dirty="0"/>
          </a:p>
          <a:p>
            <a:pPr lvl="1">
              <a:defRPr/>
            </a:pPr>
            <a:r>
              <a:rPr lang="en-US" sz="1800" dirty="0"/>
              <a:t>receiver detects presence of errors:</a:t>
            </a:r>
            <a:endParaRPr lang="en-US" sz="1800" dirty="0"/>
          </a:p>
          <a:p>
            <a:pPr lvl="2">
              <a:defRPr/>
            </a:pPr>
            <a:r>
              <a:rPr lang="en-US" sz="1800" dirty="0"/>
              <a:t>signals sender for retransmission or drops frame</a:t>
            </a:r>
            <a:endParaRPr lang="en-US" sz="1800" dirty="0"/>
          </a:p>
          <a:p>
            <a:pPr>
              <a:defRPr/>
            </a:pPr>
            <a:r>
              <a:rPr lang="en-US" sz="1800" b="1" dirty="0">
                <a:solidFill>
                  <a:schemeClr val="tx1"/>
                </a:solidFill>
              </a:rPr>
              <a:t>error correction:</a:t>
            </a:r>
            <a:endParaRPr lang="en-US" sz="1800" b="1" dirty="0">
              <a:solidFill>
                <a:schemeClr val="tx1"/>
              </a:solidFill>
            </a:endParaRPr>
          </a:p>
          <a:p>
            <a:pPr lvl="1">
              <a:defRPr/>
            </a:pPr>
            <a:r>
              <a:rPr lang="en-US" sz="1800" dirty="0"/>
              <a:t>receiver identifies </a:t>
            </a:r>
            <a:r>
              <a:rPr lang="en-US" sz="1800" b="1" dirty="0">
                <a:solidFill>
                  <a:schemeClr val="tx1"/>
                </a:solidFill>
              </a:rPr>
              <a:t>and corrects</a:t>
            </a:r>
            <a:r>
              <a:rPr lang="en-US" sz="1800" dirty="0"/>
              <a:t> bit error(s) without resorting to retransmission</a:t>
            </a:r>
            <a:endParaRPr lang="en-US" sz="1800" dirty="0"/>
          </a:p>
          <a:p>
            <a:pPr>
              <a:defRPr/>
            </a:pPr>
            <a:r>
              <a:rPr lang="en-US" sz="1800" b="1" dirty="0">
                <a:solidFill>
                  <a:schemeClr val="tx1"/>
                </a:solidFill>
              </a:rPr>
              <a:t>half-duplex and full-duplex</a:t>
            </a:r>
            <a:endParaRPr lang="en-US" sz="1800" b="1" dirty="0">
              <a:solidFill>
                <a:schemeClr val="tx1"/>
              </a:solidFill>
            </a:endParaRPr>
          </a:p>
          <a:p>
            <a:pPr lvl="1">
              <a:defRPr/>
            </a:pPr>
            <a:r>
              <a:rPr lang="en-US" sz="1800" dirty="0"/>
              <a:t>with half duplex, nodes at both ends of link can transmit, but not at same </a:t>
            </a:r>
            <a:r>
              <a:rPr lang="en-US" sz="1800" dirty="0" smtClean="0"/>
              <a:t>time</a:t>
            </a:r>
            <a:endParaRPr lang="en-US" sz="1800" dirty="0"/>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chor="b"/>
          <a:lstStyle/>
          <a:p>
            <a:r>
              <a:rPr lang="en-IN" dirty="0"/>
              <a:t>Institutional Network</a:t>
            </a:r>
            <a:endParaRPr lang="en-IN" dirty="0"/>
          </a:p>
        </p:txBody>
      </p:sp>
      <p:pic>
        <p:nvPicPr>
          <p:cNvPr id="8" name="Picture 7" descr="In an I P subnet, a diagram has a switch at the center. The switch is connected to 3 other switches. 1, connected to 3 P C’s, and another switch that is connected to 3 other P C’s. 2, connected to 3 P C’s. 3, connected to 4 P C’s. The central switch is also connected to 2 servers, mail server and web server. The central switch is also connected to a router. The router connects to external network."/>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246766" y="1973769"/>
            <a:ext cx="6650469" cy="3845180"/>
          </a:xfrm>
          <a:prstGeom prst="rect">
            <a:avLst/>
          </a:prstGeom>
        </p:spPr>
      </p:pic>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Switches vs. Routers</a:t>
            </a:r>
            <a:endParaRPr lang="en-IN" dirty="0"/>
          </a:p>
        </p:txBody>
      </p:sp>
      <p:sp>
        <p:nvSpPr>
          <p:cNvPr id="5" name="Text Placeholder 4"/>
          <p:cNvSpPr>
            <a:spLocks noGrp="1"/>
          </p:cNvSpPr>
          <p:nvPr>
            <p:ph type="body" idx="1"/>
          </p:nvPr>
        </p:nvSpPr>
        <p:spPr>
          <a:xfrm>
            <a:off x="457200" y="1600200"/>
            <a:ext cx="4314825" cy="1994997"/>
          </a:xfrm>
        </p:spPr>
        <p:txBody>
          <a:bodyPr/>
          <a:lstStyle/>
          <a:p>
            <a:pPr marL="0" indent="0">
              <a:spcBef>
                <a:spcPts val="600"/>
              </a:spcBef>
              <a:buFont typeface="Wingdings" panose="05000000000000000000" charset="0"/>
              <a:buNone/>
              <a:defRPr/>
            </a:pPr>
            <a:r>
              <a:rPr lang="en-US" sz="2000" b="1" dirty="0">
                <a:solidFill>
                  <a:schemeClr val="tx1"/>
                </a:solidFill>
                <a:latin typeface="+mn-lt"/>
              </a:rPr>
              <a:t>both are store-and-forward</a:t>
            </a:r>
            <a:r>
              <a:rPr lang="en-US" sz="2000" b="1" dirty="0" smtClean="0">
                <a:solidFill>
                  <a:schemeClr val="tx1"/>
                </a:solidFill>
                <a:latin typeface="+mn-lt"/>
              </a:rPr>
              <a:t>:</a:t>
            </a:r>
            <a:endParaRPr lang="en-US" sz="2000" b="1" dirty="0">
              <a:solidFill>
                <a:schemeClr val="tx1"/>
              </a:solidFill>
              <a:latin typeface="+mn-lt"/>
            </a:endParaRPr>
          </a:p>
          <a:p>
            <a:pPr>
              <a:defRPr/>
            </a:pPr>
            <a:r>
              <a:rPr lang="en-US" sz="2000" b="1" dirty="0">
                <a:solidFill>
                  <a:schemeClr val="tx1"/>
                </a:solidFill>
                <a:latin typeface="+mn-lt"/>
              </a:rPr>
              <a:t>routers: </a:t>
            </a:r>
            <a:r>
              <a:rPr lang="en-US" sz="2000" dirty="0">
                <a:latin typeface="+mn-lt"/>
              </a:rPr>
              <a:t>network-layer devices (examine network-layer headers)</a:t>
            </a:r>
            <a:endParaRPr lang="en-US" sz="2000" dirty="0">
              <a:latin typeface="+mn-lt"/>
            </a:endParaRPr>
          </a:p>
          <a:p>
            <a:pPr>
              <a:defRPr/>
            </a:pPr>
            <a:r>
              <a:rPr lang="en-US" sz="2000" b="1" dirty="0">
                <a:solidFill>
                  <a:schemeClr val="tx1"/>
                </a:solidFill>
                <a:latin typeface="+mn-lt"/>
              </a:rPr>
              <a:t>switches: </a:t>
            </a:r>
            <a:r>
              <a:rPr lang="en-US" sz="2000" dirty="0">
                <a:latin typeface="+mn-lt"/>
              </a:rPr>
              <a:t>link-layer devices (examine link-layer headers</a:t>
            </a:r>
            <a:r>
              <a:rPr lang="en-US" sz="2000" dirty="0" smtClean="0">
                <a:latin typeface="+mn-lt"/>
              </a:rPr>
              <a:t>)</a:t>
            </a:r>
            <a:endParaRPr lang="en-US" sz="2000" i="1" dirty="0">
              <a:solidFill>
                <a:srgbClr val="CC0000"/>
              </a:solidFill>
              <a:latin typeface="+mn-lt"/>
            </a:endParaRPr>
          </a:p>
        </p:txBody>
      </p:sp>
      <p:sp>
        <p:nvSpPr>
          <p:cNvPr id="3" name="Text Placeholder 2"/>
          <p:cNvSpPr>
            <a:spLocks noGrp="1"/>
          </p:cNvSpPr>
          <p:nvPr>
            <p:ph type="body" idx="2"/>
          </p:nvPr>
        </p:nvSpPr>
        <p:spPr>
          <a:xfrm>
            <a:off x="457201" y="3725267"/>
            <a:ext cx="4314824" cy="2293833"/>
          </a:xfrm>
        </p:spPr>
        <p:txBody>
          <a:bodyPr/>
          <a:lstStyle/>
          <a:p>
            <a:pPr marL="0" indent="0">
              <a:spcBef>
                <a:spcPts val="600"/>
              </a:spcBef>
              <a:buFont typeface="Wingdings" panose="05000000000000000000" charset="0"/>
              <a:buNone/>
              <a:defRPr/>
            </a:pPr>
            <a:r>
              <a:rPr lang="en-US" sz="2000" b="1" dirty="0">
                <a:solidFill>
                  <a:schemeClr val="tx1"/>
                </a:solidFill>
                <a:latin typeface="+mn-lt"/>
              </a:rPr>
              <a:t>both have forwarding tables:</a:t>
            </a:r>
            <a:endParaRPr lang="en-US" sz="2000" b="1" dirty="0">
              <a:solidFill>
                <a:schemeClr val="tx1"/>
              </a:solidFill>
              <a:latin typeface="+mn-lt"/>
            </a:endParaRPr>
          </a:p>
          <a:p>
            <a:pPr>
              <a:defRPr/>
            </a:pPr>
            <a:r>
              <a:rPr lang="en-US" sz="2000" b="1" dirty="0">
                <a:solidFill>
                  <a:schemeClr val="tx1"/>
                </a:solidFill>
                <a:latin typeface="+mn-lt"/>
              </a:rPr>
              <a:t>routers: </a:t>
            </a:r>
            <a:r>
              <a:rPr lang="en-US" sz="2000" dirty="0">
                <a:latin typeface="+mn-lt"/>
              </a:rPr>
              <a:t>compute tables using routing algorithms, I</a:t>
            </a:r>
            <a:r>
              <a:rPr lang="en-US" sz="100" dirty="0">
                <a:latin typeface="+mn-lt"/>
              </a:rPr>
              <a:t> </a:t>
            </a:r>
            <a:r>
              <a:rPr lang="en-US" sz="2000" dirty="0">
                <a:latin typeface="+mn-lt"/>
              </a:rPr>
              <a:t>P addresses</a:t>
            </a:r>
            <a:endParaRPr lang="en-US" sz="2000" dirty="0">
              <a:latin typeface="+mn-lt"/>
            </a:endParaRPr>
          </a:p>
          <a:p>
            <a:pPr>
              <a:defRPr/>
            </a:pPr>
            <a:r>
              <a:rPr lang="en-US" sz="2000" b="1" dirty="0">
                <a:solidFill>
                  <a:schemeClr val="tx1"/>
                </a:solidFill>
                <a:latin typeface="+mn-lt"/>
              </a:rPr>
              <a:t>switches: </a:t>
            </a:r>
            <a:r>
              <a:rPr lang="en-US" sz="2000" dirty="0">
                <a:latin typeface="+mn-lt"/>
              </a:rPr>
              <a:t>learn forwarding table using flooding, learning, </a:t>
            </a:r>
            <a:r>
              <a:rPr lang="en-US" sz="2000" dirty="0" smtClean="0">
                <a:latin typeface="+mn-lt"/>
              </a:rPr>
              <a:t>MAC addresses</a:t>
            </a:r>
            <a:endParaRPr lang="en-US" sz="2000" dirty="0">
              <a:latin typeface="+mn-lt"/>
            </a:endParaRPr>
          </a:p>
        </p:txBody>
      </p:sp>
      <p:pic>
        <p:nvPicPr>
          <p:cNvPr id="6" name="Picture 5" descr="A P C, a switch, a router, and another P C are connected by a line that travels through a table beside each item. Some rows of the tables have a datagram or frame. P C 1, table. There are 5 rows. 1, application. 2, transport. 3, network, datagram. 4, link, frame. 5 physical. Switch, table. There are 2 rows. 1, link, frame. 2, physical. Router, table. There are 3 rows. 1, network, datagram. 2, link, frame. 3, physical. P C 2, table. There are 5 rows. 1, application. 2, transport. 3, network. 4, link. 5, physical."/>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050089" y="1679853"/>
            <a:ext cx="3537644" cy="4339247"/>
          </a:xfrm>
          <a:prstGeom prst="rect">
            <a:avLst/>
          </a:prstGeom>
        </p:spPr>
      </p:pic>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V</a:t>
            </a:r>
            <a:r>
              <a:rPr lang="en-IN" sz="100" dirty="0" smtClean="0"/>
              <a:t> </a:t>
            </a:r>
            <a:r>
              <a:rPr lang="en-IN" dirty="0" smtClean="0"/>
              <a:t>LANs: </a:t>
            </a:r>
            <a:r>
              <a:rPr lang="en-IN" dirty="0"/>
              <a:t>Motivation</a:t>
            </a:r>
            <a:endParaRPr lang="en-IN" dirty="0"/>
          </a:p>
        </p:txBody>
      </p:sp>
      <p:sp>
        <p:nvSpPr>
          <p:cNvPr id="3" name="Text Placeholder 2"/>
          <p:cNvSpPr>
            <a:spLocks noGrp="1"/>
          </p:cNvSpPr>
          <p:nvPr>
            <p:ph type="body" idx="1"/>
          </p:nvPr>
        </p:nvSpPr>
        <p:spPr>
          <a:xfrm>
            <a:off x="457200" y="1600199"/>
            <a:ext cx="4099302" cy="4657725"/>
          </a:xfrm>
        </p:spPr>
        <p:txBody>
          <a:bodyPr/>
          <a:lstStyle/>
          <a:p>
            <a:pPr>
              <a:buFont typeface="Wingdings" panose="05000000000000000000" charset="0"/>
              <a:buNone/>
              <a:defRPr/>
            </a:pPr>
            <a:r>
              <a:rPr lang="en-US" sz="2000" b="1" dirty="0">
                <a:solidFill>
                  <a:schemeClr val="tx1"/>
                </a:solidFill>
              </a:rPr>
              <a:t>consider:</a:t>
            </a:r>
            <a:endParaRPr lang="en-US" sz="2000" b="1" dirty="0">
              <a:solidFill>
                <a:schemeClr val="tx1"/>
              </a:solidFill>
            </a:endParaRPr>
          </a:p>
          <a:p>
            <a:pPr>
              <a:defRPr/>
            </a:pPr>
            <a:r>
              <a:rPr lang="en-US" sz="2000" dirty="0" smtClean="0"/>
              <a:t>C</a:t>
            </a:r>
            <a:r>
              <a:rPr lang="en-US" sz="100" dirty="0" smtClean="0"/>
              <a:t> </a:t>
            </a:r>
            <a:r>
              <a:rPr lang="en-US" sz="2000" dirty="0" smtClean="0"/>
              <a:t>S </a:t>
            </a:r>
            <a:r>
              <a:rPr lang="en-US" sz="2000" dirty="0"/>
              <a:t>user moves office to </a:t>
            </a:r>
            <a:r>
              <a:rPr lang="en-US" sz="2000" dirty="0" smtClean="0"/>
              <a:t>E</a:t>
            </a:r>
            <a:r>
              <a:rPr lang="en-US" sz="100" dirty="0" smtClean="0"/>
              <a:t> </a:t>
            </a:r>
            <a:r>
              <a:rPr lang="en-US" sz="2000" dirty="0" smtClean="0"/>
              <a:t>E</a:t>
            </a:r>
            <a:r>
              <a:rPr lang="en-US" sz="2000" dirty="0"/>
              <a:t>, but wants connect to </a:t>
            </a:r>
            <a:r>
              <a:rPr lang="en-US" sz="2000" dirty="0" smtClean="0"/>
              <a:t>C</a:t>
            </a:r>
            <a:r>
              <a:rPr lang="en-US" sz="100" dirty="0" smtClean="0"/>
              <a:t> </a:t>
            </a:r>
            <a:r>
              <a:rPr lang="en-US" sz="2000" dirty="0" smtClean="0"/>
              <a:t>S </a:t>
            </a:r>
            <a:r>
              <a:rPr lang="en-US" sz="2000" dirty="0"/>
              <a:t>switch?</a:t>
            </a:r>
            <a:endParaRPr lang="en-US" sz="2000" dirty="0"/>
          </a:p>
          <a:p>
            <a:pPr>
              <a:defRPr/>
            </a:pPr>
            <a:r>
              <a:rPr lang="en-US" sz="2000" dirty="0"/>
              <a:t>single broadcast domain:</a:t>
            </a:r>
            <a:endParaRPr lang="en-US" sz="2000" dirty="0"/>
          </a:p>
          <a:p>
            <a:pPr marL="741680" lvl="1" indent="-284480">
              <a:defRPr/>
            </a:pPr>
            <a:r>
              <a:rPr lang="en-US" sz="2000" dirty="0"/>
              <a:t>all layer-2 broadcast traffic (</a:t>
            </a:r>
            <a:r>
              <a:rPr lang="en-US" sz="2000" dirty="0" smtClean="0"/>
              <a:t>A</a:t>
            </a:r>
            <a:r>
              <a:rPr lang="en-US" sz="100" dirty="0" smtClean="0"/>
              <a:t> </a:t>
            </a:r>
            <a:r>
              <a:rPr lang="en-US" sz="2000" dirty="0" smtClean="0"/>
              <a:t>R</a:t>
            </a:r>
            <a:r>
              <a:rPr lang="en-US" sz="100" dirty="0" smtClean="0"/>
              <a:t> </a:t>
            </a:r>
            <a:r>
              <a:rPr lang="en-US" sz="2000" dirty="0" smtClean="0"/>
              <a:t>P</a:t>
            </a:r>
            <a:r>
              <a:rPr lang="en-US" sz="2000" dirty="0"/>
              <a:t>, </a:t>
            </a:r>
            <a:r>
              <a:rPr lang="en-US" sz="2000" dirty="0" smtClean="0"/>
              <a:t>D</a:t>
            </a:r>
            <a:r>
              <a:rPr lang="en-US" sz="100" dirty="0" smtClean="0"/>
              <a:t> </a:t>
            </a:r>
            <a:r>
              <a:rPr lang="en-US" sz="2000" dirty="0" smtClean="0"/>
              <a:t>H</a:t>
            </a:r>
            <a:r>
              <a:rPr lang="en-US" sz="100" dirty="0" smtClean="0"/>
              <a:t> </a:t>
            </a:r>
            <a:r>
              <a:rPr lang="en-US" sz="2000" dirty="0" smtClean="0"/>
              <a:t>C</a:t>
            </a:r>
            <a:r>
              <a:rPr lang="en-US" sz="100" dirty="0" smtClean="0"/>
              <a:t> </a:t>
            </a:r>
            <a:r>
              <a:rPr lang="en-US" sz="2000" dirty="0" smtClean="0"/>
              <a:t>P</a:t>
            </a:r>
            <a:r>
              <a:rPr lang="en-US" sz="2000" dirty="0"/>
              <a:t>, unknown location of destination </a:t>
            </a:r>
            <a:r>
              <a:rPr lang="en-US" sz="2000" dirty="0" smtClean="0"/>
              <a:t>MAC </a:t>
            </a:r>
            <a:r>
              <a:rPr lang="en-US" sz="2000" dirty="0"/>
              <a:t>address) must cross entire </a:t>
            </a:r>
            <a:r>
              <a:rPr lang="en-US" sz="2000" dirty="0" smtClean="0"/>
              <a:t>LAN</a:t>
            </a:r>
            <a:endParaRPr lang="en-US" sz="2000" dirty="0"/>
          </a:p>
          <a:p>
            <a:pPr marL="741680" lvl="1" indent="-284480">
              <a:defRPr/>
            </a:pPr>
            <a:r>
              <a:rPr lang="en-US" sz="2000" dirty="0"/>
              <a:t>security/privacy, efficiency </a:t>
            </a:r>
            <a:r>
              <a:rPr lang="en-US" sz="2000" dirty="0" smtClean="0"/>
              <a:t>issues</a:t>
            </a:r>
            <a:endParaRPr lang="en-US" sz="2000" dirty="0"/>
          </a:p>
        </p:txBody>
      </p:sp>
      <p:pic>
        <p:nvPicPr>
          <p:cNvPr id="4" name="Picture 3" descr="In an I P subnet, a diagram has a switch at the center. The switch is connected to 3 other switches. 1, computer science, is connected to 3 P C’s, and another switch that is connected to 3 other P C’s. 2, electrical engineering, is connected to 3 P C’s. 3, computer engineering, is connected to 4 P C’s. The central switch is also connected to 2 servers and a router."/>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851255" y="2137013"/>
            <a:ext cx="3918240" cy="2848135"/>
          </a:xfrm>
          <a:prstGeom prst="rect">
            <a:avLst/>
          </a:prstGeom>
        </p:spPr>
      </p:pic>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smtClean="0">
                <a:latin typeface="Times New Roman" panose="02020603050405020304" pitchFamily="18" charset="0"/>
                <a:cs typeface="Times New Roman" panose="02020603050405020304" pitchFamily="18" charset="0"/>
              </a:rPr>
              <a:t>V</a:t>
            </a:r>
            <a:r>
              <a:rPr lang="en-US" sz="100" dirty="0" smtClean="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LANs</a:t>
            </a:r>
            <a:endParaRPr lang="en-IN" dirty="0">
              <a:latin typeface="Times New Roman" panose="02020603050405020304" pitchFamily="18" charset="0"/>
              <a:cs typeface="Times New Roman" panose="02020603050405020304" pitchFamily="18" charset="0"/>
            </a:endParaRPr>
          </a:p>
        </p:txBody>
      </p:sp>
      <p:sp>
        <p:nvSpPr>
          <p:cNvPr id="5" name="Content Placeholder 4"/>
          <p:cNvSpPr>
            <a:spLocks noGrp="1"/>
          </p:cNvSpPr>
          <p:nvPr>
            <p:ph idx="1"/>
          </p:nvPr>
        </p:nvSpPr>
        <p:spPr>
          <a:xfrm>
            <a:off x="457199" y="1600200"/>
            <a:ext cx="3724275" cy="1724025"/>
          </a:xfrm>
        </p:spPr>
        <p:txBody>
          <a:bodyPr/>
          <a:lstStyle/>
          <a:p>
            <a:pPr marL="0" indent="0">
              <a:buNone/>
              <a:defRPr/>
            </a:pPr>
            <a:r>
              <a:rPr lang="en-US" sz="2000" b="1" dirty="0">
                <a:solidFill>
                  <a:schemeClr val="tx1"/>
                </a:solidFill>
                <a:latin typeface="+mn-lt"/>
                <a:cs typeface="Arial" panose="020B0604020202020204" pitchFamily="34" charset="0"/>
              </a:rPr>
              <a:t>Virtual </a:t>
            </a:r>
            <a:r>
              <a:rPr lang="en-US" sz="2000" b="1" dirty="0" smtClean="0">
                <a:solidFill>
                  <a:schemeClr val="tx1"/>
                </a:solidFill>
                <a:latin typeface="+mn-lt"/>
                <a:cs typeface="Arial" panose="020B0604020202020204" pitchFamily="34" charset="0"/>
              </a:rPr>
              <a:t>Local Area </a:t>
            </a:r>
            <a:r>
              <a:rPr lang="en-US" sz="2000" b="1" dirty="0">
                <a:solidFill>
                  <a:schemeClr val="tx1"/>
                </a:solidFill>
                <a:latin typeface="+mn-lt"/>
                <a:cs typeface="Arial" panose="020B0604020202020204" pitchFamily="34" charset="0"/>
              </a:rPr>
              <a:t>Network</a:t>
            </a:r>
            <a:endParaRPr lang="en-US" sz="2000" b="1" dirty="0">
              <a:solidFill>
                <a:schemeClr val="tx1"/>
              </a:solidFill>
              <a:latin typeface="+mn-lt"/>
              <a:cs typeface="Arial" panose="020B0604020202020204" pitchFamily="34" charset="0"/>
            </a:endParaRPr>
          </a:p>
          <a:p>
            <a:pPr marL="0" indent="0">
              <a:buNone/>
            </a:pPr>
            <a:r>
              <a:rPr lang="en-US" sz="1800" dirty="0" smtClean="0">
                <a:solidFill>
                  <a:srgbClr val="000000"/>
                </a:solidFill>
                <a:latin typeface="+mn-lt"/>
                <a:cs typeface="Arial" panose="020B0604020202020204" pitchFamily="34" charset="0"/>
              </a:rPr>
              <a:t>switch(e</a:t>
            </a:r>
            <a:r>
              <a:rPr lang="en-US" sz="100" dirty="0" smtClean="0">
                <a:solidFill>
                  <a:srgbClr val="000000"/>
                </a:solidFill>
                <a:latin typeface="+mn-lt"/>
                <a:cs typeface="Arial" panose="020B0604020202020204" pitchFamily="34" charset="0"/>
              </a:rPr>
              <a:t> </a:t>
            </a:r>
            <a:r>
              <a:rPr lang="en-US" sz="1800" dirty="0" smtClean="0">
                <a:solidFill>
                  <a:srgbClr val="000000"/>
                </a:solidFill>
                <a:latin typeface="+mn-lt"/>
                <a:cs typeface="Arial" panose="020B0604020202020204" pitchFamily="34" charset="0"/>
              </a:rPr>
              <a:t>s</a:t>
            </a:r>
            <a:r>
              <a:rPr lang="en-US" sz="1800" dirty="0">
                <a:solidFill>
                  <a:srgbClr val="000000"/>
                </a:solidFill>
                <a:latin typeface="+mn-lt"/>
                <a:cs typeface="Arial" panose="020B0604020202020204" pitchFamily="34" charset="0"/>
              </a:rPr>
              <a:t>) supporting </a:t>
            </a:r>
            <a:r>
              <a:rPr lang="en-US" sz="1800" dirty="0" smtClean="0">
                <a:solidFill>
                  <a:srgbClr val="000000"/>
                </a:solidFill>
                <a:latin typeface="+mn-lt"/>
                <a:cs typeface="Arial" panose="020B0604020202020204" pitchFamily="34" charset="0"/>
              </a:rPr>
              <a:t>V</a:t>
            </a:r>
            <a:r>
              <a:rPr lang="en-US" sz="100" dirty="0" smtClean="0">
                <a:solidFill>
                  <a:srgbClr val="000000"/>
                </a:solidFill>
                <a:latin typeface="+mn-lt"/>
                <a:cs typeface="Arial" panose="020B0604020202020204" pitchFamily="34" charset="0"/>
              </a:rPr>
              <a:t> </a:t>
            </a:r>
            <a:r>
              <a:rPr lang="en-US" sz="1800" dirty="0" smtClean="0">
                <a:solidFill>
                  <a:srgbClr val="000000"/>
                </a:solidFill>
                <a:latin typeface="+mn-lt"/>
                <a:cs typeface="Arial" panose="020B0604020202020204" pitchFamily="34" charset="0"/>
              </a:rPr>
              <a:t>LAN </a:t>
            </a:r>
            <a:r>
              <a:rPr lang="en-US" sz="1800" dirty="0">
                <a:solidFill>
                  <a:srgbClr val="000000"/>
                </a:solidFill>
                <a:latin typeface="+mn-lt"/>
                <a:cs typeface="Arial" panose="020B0604020202020204" pitchFamily="34" charset="0"/>
              </a:rPr>
              <a:t>capabilities can be configured to define multiple </a:t>
            </a:r>
            <a:r>
              <a:rPr lang="en-US" sz="1800" b="1" dirty="0">
                <a:solidFill>
                  <a:schemeClr val="tx1"/>
                </a:solidFill>
                <a:latin typeface="+mn-lt"/>
                <a:cs typeface="Arial" panose="020B0604020202020204" pitchFamily="34" charset="0"/>
              </a:rPr>
              <a:t>virtual</a:t>
            </a:r>
            <a:r>
              <a:rPr lang="en-US" sz="1800" dirty="0">
                <a:solidFill>
                  <a:srgbClr val="FF0000"/>
                </a:solidFill>
                <a:latin typeface="+mn-lt"/>
                <a:cs typeface="Arial" panose="020B0604020202020204" pitchFamily="34" charset="0"/>
              </a:rPr>
              <a:t> </a:t>
            </a:r>
            <a:r>
              <a:rPr lang="en-US" sz="1800" dirty="0" smtClean="0">
                <a:solidFill>
                  <a:srgbClr val="000000"/>
                </a:solidFill>
                <a:latin typeface="+mn-lt"/>
                <a:cs typeface="Arial" panose="020B0604020202020204" pitchFamily="34" charset="0"/>
              </a:rPr>
              <a:t>LANS </a:t>
            </a:r>
            <a:r>
              <a:rPr lang="en-US" sz="1800" dirty="0">
                <a:solidFill>
                  <a:srgbClr val="000000"/>
                </a:solidFill>
                <a:latin typeface="+mn-lt"/>
                <a:cs typeface="Arial" panose="020B0604020202020204" pitchFamily="34" charset="0"/>
              </a:rPr>
              <a:t>over single physical </a:t>
            </a:r>
            <a:r>
              <a:rPr lang="en-US" sz="1800" dirty="0" smtClean="0">
                <a:solidFill>
                  <a:srgbClr val="000000"/>
                </a:solidFill>
                <a:latin typeface="+mn-lt"/>
                <a:cs typeface="Arial" panose="020B0604020202020204" pitchFamily="34" charset="0"/>
              </a:rPr>
              <a:t>LAN </a:t>
            </a:r>
            <a:r>
              <a:rPr lang="en-US" sz="1800" dirty="0">
                <a:solidFill>
                  <a:srgbClr val="000000"/>
                </a:solidFill>
                <a:latin typeface="+mn-lt"/>
                <a:cs typeface="Arial" panose="020B0604020202020204" pitchFamily="34" charset="0"/>
              </a:rPr>
              <a:t>infrastructure</a:t>
            </a:r>
            <a:r>
              <a:rPr lang="en-US" sz="1800" dirty="0" smtClean="0">
                <a:solidFill>
                  <a:srgbClr val="000000"/>
                </a:solidFill>
                <a:latin typeface="+mn-lt"/>
                <a:cs typeface="Arial" panose="020B0604020202020204" pitchFamily="34" charset="0"/>
              </a:rPr>
              <a:t>.</a:t>
            </a:r>
            <a:endParaRPr lang="en-US" sz="1800" dirty="0">
              <a:solidFill>
                <a:srgbClr val="000000"/>
              </a:solidFill>
              <a:latin typeface="+mn-lt"/>
              <a:cs typeface="Arial" panose="020B0604020202020204" pitchFamily="34" charset="0"/>
            </a:endParaRPr>
          </a:p>
        </p:txBody>
      </p:sp>
      <p:sp>
        <p:nvSpPr>
          <p:cNvPr id="6" name="Content Placeholder 5"/>
          <p:cNvSpPr>
            <a:spLocks noGrp="1"/>
          </p:cNvSpPr>
          <p:nvPr>
            <p:ph idx="13"/>
          </p:nvPr>
        </p:nvSpPr>
        <p:spPr>
          <a:xfrm>
            <a:off x="457199" y="3415597"/>
            <a:ext cx="3724274" cy="1236452"/>
          </a:xfrm>
        </p:spPr>
        <p:txBody>
          <a:bodyPr/>
          <a:lstStyle/>
          <a:p>
            <a:pPr marL="0" indent="0">
              <a:buFont typeface="Wingdings" panose="05000000000000000000" charset="0"/>
              <a:buNone/>
              <a:defRPr/>
            </a:pPr>
            <a:r>
              <a:rPr lang="en-US" sz="1800" b="1" dirty="0">
                <a:solidFill>
                  <a:schemeClr val="tx1"/>
                </a:solidFill>
                <a:latin typeface="+mn-lt"/>
              </a:rPr>
              <a:t>port-based </a:t>
            </a:r>
            <a:r>
              <a:rPr lang="en-US" sz="1800" b="1" dirty="0" smtClean="0">
                <a:solidFill>
                  <a:schemeClr val="tx1"/>
                </a:solidFill>
                <a:latin typeface="+mn-lt"/>
              </a:rPr>
              <a:t>V</a:t>
            </a:r>
            <a:r>
              <a:rPr lang="en-US" sz="100" b="1" dirty="0" smtClean="0">
                <a:solidFill>
                  <a:schemeClr val="tx1"/>
                </a:solidFill>
                <a:latin typeface="+mn-lt"/>
              </a:rPr>
              <a:t> </a:t>
            </a:r>
            <a:r>
              <a:rPr lang="en-US" sz="1800" b="1" dirty="0" smtClean="0">
                <a:solidFill>
                  <a:schemeClr val="tx1"/>
                </a:solidFill>
                <a:latin typeface="+mn-lt"/>
              </a:rPr>
              <a:t>LAN</a:t>
            </a:r>
            <a:r>
              <a:rPr lang="en-US" sz="1800" b="1" dirty="0">
                <a:solidFill>
                  <a:schemeClr val="tx1"/>
                </a:solidFill>
                <a:latin typeface="+mn-lt"/>
              </a:rPr>
              <a:t>: </a:t>
            </a:r>
            <a:r>
              <a:rPr lang="en-US" sz="1800" dirty="0">
                <a:latin typeface="+mn-lt"/>
              </a:rPr>
              <a:t>switch ports grouped (by switch management software) so that </a:t>
            </a:r>
            <a:r>
              <a:rPr lang="en-US" sz="1800" b="1" dirty="0">
                <a:solidFill>
                  <a:schemeClr val="tx1"/>
                </a:solidFill>
                <a:latin typeface="+mn-lt"/>
              </a:rPr>
              <a:t>single</a:t>
            </a:r>
            <a:r>
              <a:rPr lang="en-US" sz="1800" dirty="0">
                <a:solidFill>
                  <a:srgbClr val="CC0000"/>
                </a:solidFill>
                <a:latin typeface="+mn-lt"/>
              </a:rPr>
              <a:t> </a:t>
            </a:r>
            <a:r>
              <a:rPr lang="en-US" sz="1800" dirty="0">
                <a:latin typeface="+mn-lt"/>
              </a:rPr>
              <a:t>physical switch </a:t>
            </a:r>
            <a:r>
              <a:rPr lang="en-US" sz="1800" dirty="0" smtClean="0">
                <a:latin typeface="+mn-lt"/>
              </a:rPr>
              <a:t>……</a:t>
            </a:r>
            <a:endParaRPr lang="en-US" sz="1800" dirty="0">
              <a:latin typeface="+mn-lt"/>
            </a:endParaRPr>
          </a:p>
        </p:txBody>
      </p:sp>
      <p:pic>
        <p:nvPicPr>
          <p:cNvPr id="3" name="Picture 2" descr="A side of a switch is broken into boxes. Some boxes are numbered and connected to P C’s. There are 2 rows and 8 columns. The first 4 columns are separated from the last 4 columns. Numbered boxes are listed as follows. Part 1, electrical engineering, V L A N ports 1 through 8. Row 1. Column 1, 1. Column 4, 7. Row 2. Column 1, 2. A P C is connected. Column 2, a P C is attached. Column 4, 8. A P C is attached. Part 2, computer science, V L A N ports 9 through 15. Row 1. Column 5, 9. A P C is attached. Column 8, 15. A P C is attached. Row 2. Column 5, 10. A P C is attached. Column 8, 1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693135" y="1493826"/>
            <a:ext cx="3700241" cy="1830399"/>
          </a:xfrm>
          <a:prstGeom prst="rect">
            <a:avLst/>
          </a:prstGeom>
        </p:spPr>
      </p:pic>
      <p:sp>
        <p:nvSpPr>
          <p:cNvPr id="7" name="Content Placeholder 6"/>
          <p:cNvSpPr>
            <a:spLocks noGrp="1"/>
          </p:cNvSpPr>
          <p:nvPr>
            <p:ph idx="14"/>
          </p:nvPr>
        </p:nvSpPr>
        <p:spPr>
          <a:xfrm>
            <a:off x="4902686" y="3563295"/>
            <a:ext cx="3784114" cy="636205"/>
          </a:xfrm>
        </p:spPr>
        <p:txBody>
          <a:bodyPr/>
          <a:lstStyle/>
          <a:p>
            <a:pPr marL="0" indent="0">
              <a:spcBef>
                <a:spcPts val="600"/>
              </a:spcBef>
              <a:buClr>
                <a:srgbClr val="000099"/>
              </a:buClr>
              <a:buSzPct val="65000"/>
              <a:buFont typeface="Wingdings" panose="05000000000000000000" charset="0"/>
              <a:buNone/>
              <a:defRPr/>
            </a:pPr>
            <a:r>
              <a:rPr lang="en-US" sz="1800" dirty="0">
                <a:solidFill>
                  <a:srgbClr val="000000"/>
                </a:solidFill>
                <a:latin typeface="+mn-lt"/>
              </a:rPr>
              <a:t>… operates as </a:t>
            </a:r>
            <a:r>
              <a:rPr lang="en-US" sz="1800" b="1" dirty="0">
                <a:solidFill>
                  <a:schemeClr val="tx1"/>
                </a:solidFill>
                <a:latin typeface="+mn-lt"/>
              </a:rPr>
              <a:t>multiple</a:t>
            </a:r>
            <a:r>
              <a:rPr lang="en-US" sz="1800" dirty="0">
                <a:solidFill>
                  <a:srgbClr val="CC0000"/>
                </a:solidFill>
                <a:latin typeface="+mn-lt"/>
              </a:rPr>
              <a:t> </a:t>
            </a:r>
            <a:r>
              <a:rPr lang="en-US" sz="1800" dirty="0">
                <a:solidFill>
                  <a:srgbClr val="000000"/>
                </a:solidFill>
                <a:latin typeface="+mn-lt"/>
              </a:rPr>
              <a:t>virtual </a:t>
            </a:r>
            <a:r>
              <a:rPr lang="en-US" sz="1800" dirty="0" smtClean="0">
                <a:solidFill>
                  <a:srgbClr val="000000"/>
                </a:solidFill>
                <a:latin typeface="+mn-lt"/>
              </a:rPr>
              <a:t>switches</a:t>
            </a:r>
            <a:endParaRPr lang="en-US" sz="1800" dirty="0">
              <a:solidFill>
                <a:srgbClr val="000000"/>
              </a:solidFill>
              <a:latin typeface="+mn-lt"/>
            </a:endParaRPr>
          </a:p>
        </p:txBody>
      </p:sp>
      <p:pic>
        <p:nvPicPr>
          <p:cNvPr id="10" name="Picture 9" descr="A side of a switch is broken into 2 parts of boxes. Some boxes are numbered and connected to P C’s. There are 2 rows and 4 columns per part. Numbered boxes are listed as follows. Box 1, electrical engineering, V L A N ports 1 through 8. Row 1. Column 1, 1. Column 4, 7. Row 2. Column 1, 2. A P C is connected. Column 2, a P C is attached. Column 4, 8. A P C is attached. Box 2, computer science, V L A N ports 9 through 15. Row 1. Column 5, 9. A P C is attached. Column 8, 15. A P C is attached. Row 2. Column 5, 10. A P C is attached. Column 8, 1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55739" y="4405519"/>
            <a:ext cx="3831061" cy="16013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IN" dirty="0"/>
              <a:t>Port-Based </a:t>
            </a:r>
            <a:r>
              <a:rPr lang="en-IN" dirty="0" smtClean="0"/>
              <a:t>V</a:t>
            </a:r>
            <a:r>
              <a:rPr lang="en-IN" sz="100" dirty="0" smtClean="0"/>
              <a:t> </a:t>
            </a:r>
            <a:r>
              <a:rPr lang="en-IN" dirty="0" smtClean="0"/>
              <a:t>LAN</a:t>
            </a:r>
            <a:endParaRPr lang="en-IN" dirty="0"/>
          </a:p>
        </p:txBody>
      </p:sp>
      <p:sp>
        <p:nvSpPr>
          <p:cNvPr id="7" name="Text Placeholder 6"/>
          <p:cNvSpPr>
            <a:spLocks noGrp="1"/>
          </p:cNvSpPr>
          <p:nvPr>
            <p:ph type="body" idx="1"/>
          </p:nvPr>
        </p:nvSpPr>
        <p:spPr>
          <a:xfrm>
            <a:off x="457199" y="1600199"/>
            <a:ext cx="4276725" cy="4343401"/>
          </a:xfrm>
        </p:spPr>
        <p:txBody>
          <a:bodyPr/>
          <a:lstStyle/>
          <a:p>
            <a:pPr>
              <a:defRPr/>
            </a:pPr>
            <a:r>
              <a:rPr lang="en-US" sz="1800" b="1" dirty="0">
                <a:solidFill>
                  <a:schemeClr val="tx1"/>
                </a:solidFill>
              </a:rPr>
              <a:t>traffic isolation: </a:t>
            </a:r>
            <a:r>
              <a:rPr lang="en-US" sz="1800" dirty="0"/>
              <a:t>frames to/from ports 1-8 can </a:t>
            </a:r>
            <a:r>
              <a:rPr lang="en-US" sz="1800" b="1" dirty="0"/>
              <a:t>only</a:t>
            </a:r>
            <a:r>
              <a:rPr lang="en-US" sz="1800" dirty="0"/>
              <a:t> reach ports 1-8</a:t>
            </a:r>
            <a:endParaRPr lang="en-US" sz="1800" dirty="0"/>
          </a:p>
          <a:p>
            <a:pPr marL="741680" lvl="1" indent="-284480">
              <a:defRPr/>
            </a:pPr>
            <a:r>
              <a:rPr lang="en-US" sz="1800" dirty="0" smtClean="0"/>
              <a:t>can also define V</a:t>
            </a:r>
            <a:r>
              <a:rPr lang="en-US" sz="100" dirty="0" smtClean="0"/>
              <a:t> </a:t>
            </a:r>
            <a:r>
              <a:rPr lang="en-US" sz="1800" dirty="0" smtClean="0"/>
              <a:t>LAN based on M</a:t>
            </a:r>
            <a:r>
              <a:rPr lang="en-US" sz="100" dirty="0" smtClean="0"/>
              <a:t> </a:t>
            </a:r>
            <a:r>
              <a:rPr lang="en-US" sz="1800" dirty="0" smtClean="0"/>
              <a:t>A</a:t>
            </a:r>
            <a:r>
              <a:rPr lang="en-US" sz="100" dirty="0" smtClean="0"/>
              <a:t> </a:t>
            </a:r>
            <a:r>
              <a:rPr lang="en-US" sz="1800" dirty="0" smtClean="0"/>
              <a:t>C addresses of endpoints, rather than switch port</a:t>
            </a:r>
            <a:endParaRPr lang="en-US" sz="1800" dirty="0" smtClean="0"/>
          </a:p>
          <a:p>
            <a:pPr marL="255905" lvl="1" indent="-255905">
              <a:spcBef>
                <a:spcPts val="1500"/>
              </a:spcBef>
              <a:buFont typeface="Arial" panose="020B0604020202020204" pitchFamily="34" charset="0"/>
              <a:buChar char="•"/>
              <a:defRPr/>
            </a:pPr>
            <a:r>
              <a:rPr lang="en-US" sz="1800" b="1" dirty="0" smtClean="0">
                <a:solidFill>
                  <a:schemeClr val="tx1"/>
                </a:solidFill>
              </a:rPr>
              <a:t>dynamic </a:t>
            </a:r>
            <a:r>
              <a:rPr lang="en-US" sz="1800" b="1" dirty="0">
                <a:solidFill>
                  <a:schemeClr val="tx1"/>
                </a:solidFill>
              </a:rPr>
              <a:t>membership: </a:t>
            </a:r>
            <a:r>
              <a:rPr lang="en-US" sz="1800" dirty="0">
                <a:solidFill>
                  <a:srgbClr val="000000"/>
                </a:solidFill>
              </a:rPr>
              <a:t>ports can be dynamically assigned among </a:t>
            </a:r>
            <a:r>
              <a:rPr lang="en-US" sz="1800" dirty="0" smtClean="0">
                <a:solidFill>
                  <a:srgbClr val="000000"/>
                </a:solidFill>
              </a:rPr>
              <a:t>V</a:t>
            </a:r>
            <a:r>
              <a:rPr lang="en-US" sz="100" dirty="0" smtClean="0">
                <a:solidFill>
                  <a:srgbClr val="000000"/>
                </a:solidFill>
              </a:rPr>
              <a:t> </a:t>
            </a:r>
            <a:r>
              <a:rPr lang="en-US" sz="1800" dirty="0" smtClean="0">
                <a:solidFill>
                  <a:srgbClr val="000000"/>
                </a:solidFill>
              </a:rPr>
              <a:t>LANs</a:t>
            </a:r>
            <a:endParaRPr lang="en-US" sz="1800" dirty="0">
              <a:solidFill>
                <a:srgbClr val="000000"/>
              </a:solidFill>
            </a:endParaRPr>
          </a:p>
          <a:p>
            <a:pPr>
              <a:buClr>
                <a:schemeClr val="tx2"/>
              </a:buClr>
              <a:defRPr/>
            </a:pPr>
            <a:r>
              <a:rPr lang="en-US" sz="1800" b="1" dirty="0">
                <a:solidFill>
                  <a:schemeClr val="tx1"/>
                </a:solidFill>
              </a:rPr>
              <a:t>forwarding between </a:t>
            </a:r>
            <a:r>
              <a:rPr lang="en-US" sz="1800" b="1" dirty="0" smtClean="0">
                <a:solidFill>
                  <a:schemeClr val="tx1"/>
                </a:solidFill>
              </a:rPr>
              <a:t>V</a:t>
            </a:r>
            <a:r>
              <a:rPr lang="en-US" sz="100" b="1" dirty="0" smtClean="0">
                <a:solidFill>
                  <a:schemeClr val="tx1"/>
                </a:solidFill>
              </a:rPr>
              <a:t> </a:t>
            </a:r>
            <a:r>
              <a:rPr lang="en-US" sz="1800" b="1" dirty="0" smtClean="0">
                <a:solidFill>
                  <a:schemeClr val="tx1"/>
                </a:solidFill>
              </a:rPr>
              <a:t>LANS</a:t>
            </a:r>
            <a:r>
              <a:rPr lang="en-US" sz="1800" b="1" dirty="0">
                <a:solidFill>
                  <a:schemeClr val="tx1"/>
                </a:solidFill>
              </a:rPr>
              <a:t>: </a:t>
            </a:r>
            <a:r>
              <a:rPr lang="en-US" sz="1800" dirty="0">
                <a:solidFill>
                  <a:srgbClr val="000000"/>
                </a:solidFill>
              </a:rPr>
              <a:t>done via routing (just as with separate switches)</a:t>
            </a:r>
            <a:endParaRPr lang="en-US" sz="1800" dirty="0">
              <a:solidFill>
                <a:srgbClr val="000000"/>
              </a:solidFill>
            </a:endParaRPr>
          </a:p>
          <a:p>
            <a:pPr marL="741680" lvl="1" indent="-284480">
              <a:buClr>
                <a:schemeClr val="tx2"/>
              </a:buClr>
              <a:buFont typeface="Gill Sans MT" panose="020B0502020104020203" pitchFamily="34" charset="0"/>
              <a:buChar char="–"/>
              <a:defRPr/>
            </a:pPr>
            <a:r>
              <a:rPr lang="en-US" sz="1800" dirty="0">
                <a:solidFill>
                  <a:srgbClr val="000000"/>
                </a:solidFill>
              </a:rPr>
              <a:t>in practice vendors sell combined switches plus </a:t>
            </a:r>
            <a:r>
              <a:rPr lang="en-US" sz="1800" dirty="0" smtClean="0">
                <a:solidFill>
                  <a:srgbClr val="000000"/>
                </a:solidFill>
              </a:rPr>
              <a:t>routers</a:t>
            </a:r>
            <a:endParaRPr lang="en-US" sz="1800" dirty="0">
              <a:solidFill>
                <a:srgbClr val="000000"/>
              </a:solidFill>
            </a:endParaRPr>
          </a:p>
        </p:txBody>
      </p:sp>
      <p:pic>
        <p:nvPicPr>
          <p:cNvPr id="8" name="Picture 7" descr="A side of a switch is broken into ports. Electrical engineering makes up V L A N ports 1 through 8, while computer science makes up V L A N ports 9 through 15. Ports 2, 3, 4, 8, 9, 10, and 15 are connected to P C’s. Ports 7 and 11 are connected to a router."/>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926143" y="2246260"/>
            <a:ext cx="3760657" cy="2841731"/>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V</a:t>
            </a:r>
            <a:r>
              <a:rPr lang="en-IN" sz="100" dirty="0" smtClean="0"/>
              <a:t> </a:t>
            </a:r>
            <a:r>
              <a:rPr lang="en-IN" dirty="0" smtClean="0"/>
              <a:t>LANS </a:t>
            </a:r>
            <a:r>
              <a:rPr lang="en-IN" dirty="0"/>
              <a:t>Spanning Multiple Switches</a:t>
            </a:r>
            <a:endParaRPr lang="en-IN" dirty="0"/>
          </a:p>
        </p:txBody>
      </p:sp>
      <p:pic>
        <p:nvPicPr>
          <p:cNvPr id="5" name="Picture 4" descr="Sides of switches are broken into boxes. Some boxes are numbered and connected to P C’s or a router. The last box in switch 1 is connected to switch 2. Switch 1. There are 2 rows and 8 columns. The last 4 columns are yellow and separated from the first 4 columns. Numbered boxes are listed as follows. Part 1, electrical engineering, V L A N ports 1 through 8. Ports 2, 4, and 8 are connected to P C’s. Part 2, computer science, V L A N ports 9 through 15. Ports 9, 10, and 15 are connected to P C’s. Port 16 is connected to a switch. In the switch, ports 2, 3, and 5 belong to E E V L A N. Ports 4, 6, 7, and 8 belong to C S V L A N. Ports 2, 3, and 7 are connected to P C’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13228" y="1913957"/>
            <a:ext cx="7450895" cy="1887086"/>
          </a:xfrm>
          <a:prstGeom prst="rect">
            <a:avLst/>
          </a:prstGeom>
        </p:spPr>
      </p:pic>
      <p:sp>
        <p:nvSpPr>
          <p:cNvPr id="4" name="Text Placeholder 3"/>
          <p:cNvSpPr>
            <a:spLocks noGrp="1"/>
          </p:cNvSpPr>
          <p:nvPr>
            <p:ph type="body" idx="1"/>
          </p:nvPr>
        </p:nvSpPr>
        <p:spPr>
          <a:xfrm>
            <a:off x="457200" y="4105274"/>
            <a:ext cx="8229600" cy="2143125"/>
          </a:xfrm>
        </p:spPr>
        <p:txBody>
          <a:bodyPr/>
          <a:lstStyle/>
          <a:p>
            <a:pPr>
              <a:defRPr/>
            </a:pPr>
            <a:r>
              <a:rPr lang="en-US" sz="2000" b="1" dirty="0">
                <a:solidFill>
                  <a:srgbClr val="FF0000"/>
                </a:solidFill>
              </a:rPr>
              <a:t>trunk port</a:t>
            </a:r>
            <a:r>
              <a:rPr lang="en-US" sz="2000" b="1" dirty="0">
                <a:solidFill>
                  <a:schemeClr val="tx1"/>
                </a:solidFill>
              </a:rPr>
              <a:t>: </a:t>
            </a:r>
            <a:r>
              <a:rPr lang="en-US" sz="2000" dirty="0"/>
              <a:t>carries frames between </a:t>
            </a:r>
            <a:r>
              <a:rPr lang="en-US" sz="2000" dirty="0" smtClean="0"/>
              <a:t>V</a:t>
            </a:r>
            <a:r>
              <a:rPr lang="en-US" sz="100" dirty="0" smtClean="0"/>
              <a:t> </a:t>
            </a:r>
            <a:r>
              <a:rPr lang="en-US" sz="2000" dirty="0" smtClean="0"/>
              <a:t>LANs defined </a:t>
            </a:r>
            <a:r>
              <a:rPr lang="en-US" sz="2000" dirty="0"/>
              <a:t>over multiple physical switches</a:t>
            </a:r>
            <a:endParaRPr lang="en-US" sz="2000" dirty="0"/>
          </a:p>
          <a:p>
            <a:pPr marL="741680" lvl="1" indent="-284480">
              <a:defRPr/>
            </a:pPr>
            <a:r>
              <a:rPr lang="en-US" sz="2000" dirty="0"/>
              <a:t>frames forwarded within </a:t>
            </a:r>
            <a:r>
              <a:rPr lang="en-US" sz="2000" dirty="0" smtClean="0"/>
              <a:t>V</a:t>
            </a:r>
            <a:r>
              <a:rPr lang="en-US" sz="100" dirty="0" smtClean="0"/>
              <a:t> </a:t>
            </a:r>
            <a:r>
              <a:rPr lang="en-US" sz="2000" dirty="0" smtClean="0"/>
              <a:t>LAN </a:t>
            </a:r>
            <a:r>
              <a:rPr lang="en-US" sz="2000" dirty="0"/>
              <a:t>between switches </a:t>
            </a:r>
            <a:r>
              <a:rPr lang="en-US" sz="2000" dirty="0" smtClean="0"/>
              <a:t>can’t </a:t>
            </a:r>
            <a:r>
              <a:rPr lang="en-US" sz="2000" dirty="0"/>
              <a:t>be vanilla 802.1 frames (must carry </a:t>
            </a:r>
            <a:r>
              <a:rPr lang="en-US" sz="2000" dirty="0" smtClean="0"/>
              <a:t>V</a:t>
            </a:r>
            <a:r>
              <a:rPr lang="en-US" sz="100" dirty="0" smtClean="0"/>
              <a:t> </a:t>
            </a:r>
            <a:r>
              <a:rPr lang="en-US" sz="2000" dirty="0" smtClean="0"/>
              <a:t>LAN I</a:t>
            </a:r>
            <a:r>
              <a:rPr lang="en-US" sz="100" dirty="0" smtClean="0"/>
              <a:t> </a:t>
            </a:r>
            <a:r>
              <a:rPr lang="en-US" sz="2000" dirty="0" smtClean="0"/>
              <a:t>D </a:t>
            </a:r>
            <a:r>
              <a:rPr lang="en-US" sz="2000" dirty="0"/>
              <a:t>info)</a:t>
            </a:r>
            <a:endParaRPr lang="en-US" sz="2000" dirty="0"/>
          </a:p>
          <a:p>
            <a:pPr marL="741680" lvl="1" indent="-284480">
              <a:defRPr/>
            </a:pPr>
            <a:r>
              <a:rPr lang="en-US" sz="2000" dirty="0"/>
              <a:t>802.1q protocol adds/removed additional header fields for frames forwarded between trunk </a:t>
            </a:r>
            <a:r>
              <a:rPr lang="en-US" sz="2000" dirty="0" smtClean="0"/>
              <a:t>ports</a:t>
            </a:r>
            <a:endParaRPr lang="en-US" sz="2000" dirty="0" smtClean="0"/>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IN" dirty="0"/>
              <a:t>802.1Q </a:t>
            </a:r>
            <a:r>
              <a:rPr lang="en-IN" dirty="0" smtClean="0"/>
              <a:t>V</a:t>
            </a:r>
            <a:r>
              <a:rPr lang="en-IN" sz="100" dirty="0" smtClean="0"/>
              <a:t> </a:t>
            </a:r>
            <a:r>
              <a:rPr lang="en-IN" dirty="0" smtClean="0"/>
              <a:t>LAN </a:t>
            </a:r>
            <a:r>
              <a:rPr lang="en-IN" dirty="0"/>
              <a:t>Frame Format</a:t>
            </a:r>
            <a:endParaRPr lang="en-IN" dirty="0"/>
          </a:p>
        </p:txBody>
      </p:sp>
      <p:pic>
        <p:nvPicPr>
          <p:cNvPr id="5" name="Picture 4" descr="There are 2 bars of a different number of parts. Some parts from the first bar point to the second. Bar 1, 802 period 1 frame. There are 6 parts. 1, preamble. 2, destination address. 3, source address. 4, type. 5, data, payload. 6, C R C. Bar 2, 802 period 1 Q frame. There are 8 parts. 1, preamble. 2, destination address. 3, source address. 4, 2 byte tag protocol identifier, value, 81 hyphen 0 0. 5, tag control information, 12 bit V L A N I D field, 3 bit priority field like I P T O S. 6, type. 7, data, payload. 8, C R C, recomputed C R C. Between parts 3 and 4 of bar 1 is linked to part 4 and part 6 of bar 2. Part 6 of bar 1 is linked to part 8 of bar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41921" y="1804308"/>
            <a:ext cx="7612556" cy="4125684"/>
          </a:xfrm>
          <a:prstGeom prst="rect">
            <a:avLst/>
          </a:prstGeom>
        </p:spPr>
      </p:pic>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smtClean="0">
                <a:solidFill>
                  <a:schemeClr val="tx2"/>
                </a:solidFill>
                <a:latin typeface="Times New Roman" panose="02020603050405020304" pitchFamily="18" charset="0"/>
                <a:cs typeface="Times New Roman" panose="02020603050405020304" pitchFamily="18" charset="0"/>
              </a:rPr>
              <a:t>Learning Objectives </a:t>
            </a:r>
            <a:r>
              <a:rPr lang="en-IN" sz="2000" b="0" dirty="0" smtClean="0">
                <a:solidFill>
                  <a:schemeClr val="tx2"/>
                </a:solidFill>
                <a:latin typeface="Times New Roman" panose="02020603050405020304" pitchFamily="18" charset="0"/>
                <a:cs typeface="Times New Roman" panose="02020603050405020304" pitchFamily="18" charset="0"/>
              </a:rPr>
              <a:t>(7 of 9)</a:t>
            </a:r>
            <a:endParaRPr lang="en-IN" sz="2000" b="0" dirty="0">
              <a:solidFill>
                <a:schemeClr val="tx2"/>
              </a:solidFill>
              <a:latin typeface="Times New Roman" panose="02020603050405020304" pitchFamily="18" charset="0"/>
              <a:cs typeface="Times New Roman" panose="02020603050405020304" pitchFamily="18" charset="0"/>
            </a:endParaRPr>
          </a:p>
        </p:txBody>
      </p:sp>
      <p:sp>
        <p:nvSpPr>
          <p:cNvPr id="5" name="Text Placeholder 4"/>
          <p:cNvSpPr>
            <a:spLocks noGrp="1"/>
          </p:cNvSpPr>
          <p:nvPr>
            <p:ph idx="1"/>
          </p:nvPr>
        </p:nvSpPr>
        <p:spPr>
          <a:xfrm>
            <a:off x="457200" y="1600201"/>
            <a:ext cx="8229600" cy="4657724"/>
          </a:xfrm>
        </p:spPr>
        <p:txBody>
          <a:bodyPr/>
          <a:lstStyle/>
          <a:p>
            <a:pPr marL="0" indent="0">
              <a:spcBef>
                <a:spcPts val="600"/>
              </a:spcBef>
              <a:buFont typeface="Wingdings" panose="05000000000000000000" charset="0"/>
              <a:buNone/>
              <a:defRPr/>
            </a:pPr>
            <a:r>
              <a:rPr lang="en-US" sz="2200" b="1" dirty="0" smtClean="0">
                <a:solidFill>
                  <a:schemeClr val="tx2"/>
                </a:solidFill>
                <a:latin typeface="+mn-lt"/>
              </a:rPr>
              <a:t>6.1</a:t>
            </a:r>
            <a:r>
              <a:rPr lang="en-US" sz="2200" dirty="0" smtClean="0">
                <a:solidFill>
                  <a:srgbClr val="CC0000"/>
                </a:solidFill>
                <a:latin typeface="+mn-lt"/>
              </a:rPr>
              <a:t> </a:t>
            </a:r>
            <a:r>
              <a:rPr lang="en-US" sz="2200" dirty="0" smtClean="0">
                <a:solidFill>
                  <a:schemeClr val="tx1"/>
                </a:solidFill>
                <a:latin typeface="+mn-lt"/>
              </a:rPr>
              <a:t>introduction, services</a:t>
            </a:r>
            <a:endParaRPr lang="en-US" sz="2200" dirty="0" smtClean="0">
              <a:solidFill>
                <a:schemeClr val="tx1"/>
              </a:solidFill>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6.2</a:t>
            </a:r>
            <a:r>
              <a:rPr lang="en-US" sz="2200" dirty="0" smtClean="0">
                <a:latin typeface="+mn-lt"/>
              </a:rPr>
              <a:t> error detection, correction</a:t>
            </a:r>
            <a:endParaRPr lang="en-US" sz="2200" dirty="0" smtClean="0">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6.3</a:t>
            </a:r>
            <a:r>
              <a:rPr lang="en-US" sz="2200" dirty="0" smtClean="0">
                <a:latin typeface="+mn-lt"/>
              </a:rPr>
              <a:t> multiple access protocols</a:t>
            </a:r>
            <a:endParaRPr lang="en-US" sz="2200" dirty="0" smtClean="0">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6.4</a:t>
            </a:r>
            <a:r>
              <a:rPr lang="en-US" sz="2200" dirty="0" smtClean="0">
                <a:latin typeface="+mn-lt"/>
              </a:rPr>
              <a:t> LANs</a:t>
            </a:r>
            <a:endParaRPr lang="en-US" sz="2200" dirty="0" smtClean="0">
              <a:latin typeface="+mn-lt"/>
            </a:endParaRPr>
          </a:p>
          <a:p>
            <a:pPr marL="741680" lvl="1" indent="-284480">
              <a:defRPr/>
            </a:pPr>
            <a:r>
              <a:rPr lang="en-US" sz="2200" dirty="0">
                <a:latin typeface="+mn-lt"/>
              </a:rPr>
              <a:t>addressing, </a:t>
            </a:r>
            <a:r>
              <a:rPr lang="en-US" sz="2200" dirty="0" smtClean="0">
                <a:latin typeface="+mn-lt"/>
              </a:rPr>
              <a:t>A</a:t>
            </a:r>
            <a:r>
              <a:rPr lang="en-US" sz="100" dirty="0" smtClean="0">
                <a:latin typeface="+mn-lt"/>
              </a:rPr>
              <a:t> </a:t>
            </a:r>
            <a:r>
              <a:rPr lang="en-US" sz="2200" dirty="0" smtClean="0">
                <a:latin typeface="+mn-lt"/>
              </a:rPr>
              <a:t>R</a:t>
            </a:r>
            <a:r>
              <a:rPr lang="en-US" sz="100" dirty="0" smtClean="0">
                <a:latin typeface="+mn-lt"/>
              </a:rPr>
              <a:t> </a:t>
            </a:r>
            <a:r>
              <a:rPr lang="en-US" sz="2200" dirty="0" smtClean="0">
                <a:latin typeface="+mn-lt"/>
              </a:rPr>
              <a:t>P</a:t>
            </a:r>
            <a:endParaRPr lang="en-US" sz="2200" dirty="0">
              <a:latin typeface="+mn-lt"/>
            </a:endParaRPr>
          </a:p>
          <a:p>
            <a:pPr marL="741680" lvl="1" indent="-284480">
              <a:defRPr/>
            </a:pPr>
            <a:r>
              <a:rPr lang="en-US" sz="2200" dirty="0">
                <a:latin typeface="+mn-lt"/>
              </a:rPr>
              <a:t>Ethernet</a:t>
            </a:r>
            <a:endParaRPr lang="en-US" sz="2200" dirty="0">
              <a:latin typeface="+mn-lt"/>
            </a:endParaRPr>
          </a:p>
          <a:p>
            <a:pPr marL="741680" lvl="1" indent="-284480">
              <a:defRPr/>
            </a:pPr>
            <a:r>
              <a:rPr lang="en-US" sz="2200" dirty="0">
                <a:latin typeface="+mn-lt"/>
              </a:rPr>
              <a:t>switches</a:t>
            </a:r>
            <a:endParaRPr lang="en-US" sz="2200" dirty="0">
              <a:latin typeface="+mn-lt"/>
            </a:endParaRPr>
          </a:p>
          <a:p>
            <a:pPr marL="741680" lvl="1" indent="-284480">
              <a:defRPr/>
            </a:pPr>
            <a:r>
              <a:rPr lang="en-US" sz="2200" dirty="0" smtClean="0">
                <a:latin typeface="+mn-lt"/>
              </a:rPr>
              <a:t>V</a:t>
            </a:r>
            <a:r>
              <a:rPr lang="en-US" sz="100" dirty="0" smtClean="0">
                <a:latin typeface="+mn-lt"/>
              </a:rPr>
              <a:t> </a:t>
            </a:r>
            <a:r>
              <a:rPr lang="en-US" sz="2200" dirty="0" smtClean="0">
                <a:latin typeface="+mn-lt"/>
              </a:rPr>
              <a:t>LANS</a:t>
            </a:r>
            <a:endParaRPr lang="en-US" sz="2200" dirty="0" smtClean="0">
              <a:latin typeface="+mn-lt"/>
            </a:endParaRPr>
          </a:p>
          <a:p>
            <a:pPr marL="0" indent="0">
              <a:spcBef>
                <a:spcPts val="600"/>
              </a:spcBef>
              <a:buFont typeface="Wingdings" panose="05000000000000000000" charset="0"/>
              <a:buNone/>
              <a:defRPr/>
            </a:pPr>
            <a:r>
              <a:rPr lang="en-US" sz="2200" b="1" dirty="0">
                <a:solidFill>
                  <a:schemeClr val="tx2"/>
                </a:solidFill>
                <a:latin typeface="+mn-lt"/>
              </a:rPr>
              <a:t>6.5</a:t>
            </a:r>
            <a:r>
              <a:rPr lang="en-US" sz="2200" dirty="0">
                <a:latin typeface="+mn-lt"/>
              </a:rPr>
              <a:t> </a:t>
            </a:r>
            <a:r>
              <a:rPr lang="en-US" sz="2200" b="1" dirty="0">
                <a:latin typeface="+mn-lt"/>
              </a:rPr>
              <a:t>link virtualization: </a:t>
            </a:r>
            <a:r>
              <a:rPr lang="en-US" sz="2200" b="1" dirty="0" smtClean="0">
                <a:latin typeface="+mn-lt"/>
              </a:rPr>
              <a:t>M</a:t>
            </a:r>
            <a:r>
              <a:rPr lang="en-US" sz="100" b="1" dirty="0" smtClean="0">
                <a:latin typeface="+mn-lt"/>
              </a:rPr>
              <a:t> </a:t>
            </a:r>
            <a:r>
              <a:rPr lang="en-US" sz="2200" b="1" dirty="0" smtClean="0">
                <a:latin typeface="+mn-lt"/>
              </a:rPr>
              <a:t>P</a:t>
            </a:r>
            <a:r>
              <a:rPr lang="en-US" sz="100" b="1" dirty="0" smtClean="0">
                <a:latin typeface="+mn-lt"/>
              </a:rPr>
              <a:t> </a:t>
            </a:r>
            <a:r>
              <a:rPr lang="en-US" sz="2200" b="1" dirty="0" smtClean="0">
                <a:latin typeface="+mn-lt"/>
              </a:rPr>
              <a:t>L</a:t>
            </a:r>
            <a:r>
              <a:rPr lang="en-US" sz="100" b="1" dirty="0" smtClean="0">
                <a:latin typeface="+mn-lt"/>
              </a:rPr>
              <a:t> </a:t>
            </a:r>
            <a:r>
              <a:rPr lang="en-US" sz="2200" b="1" dirty="0" smtClean="0">
                <a:latin typeface="+mn-lt"/>
              </a:rPr>
              <a:t>S</a:t>
            </a:r>
            <a:endParaRPr lang="en-US" sz="2200" b="1" dirty="0">
              <a:latin typeface="+mn-lt"/>
            </a:endParaRPr>
          </a:p>
          <a:p>
            <a:pPr marL="0" indent="0">
              <a:spcBef>
                <a:spcPts val="600"/>
              </a:spcBef>
              <a:buFont typeface="Wingdings" panose="05000000000000000000" charset="0"/>
              <a:buNone/>
              <a:defRPr/>
            </a:pPr>
            <a:r>
              <a:rPr lang="en-US" sz="2200" b="1" dirty="0">
                <a:solidFill>
                  <a:schemeClr val="tx2"/>
                </a:solidFill>
                <a:latin typeface="+mn-lt"/>
              </a:rPr>
              <a:t>6.6</a:t>
            </a:r>
            <a:r>
              <a:rPr lang="en-US" sz="2200" dirty="0">
                <a:latin typeface="+mn-lt"/>
              </a:rPr>
              <a:t> data center networking</a:t>
            </a:r>
            <a:endParaRPr lang="en-US" sz="2200" dirty="0">
              <a:latin typeface="+mn-lt"/>
            </a:endParaRPr>
          </a:p>
          <a:p>
            <a:pPr marL="0" indent="0">
              <a:spcBef>
                <a:spcPts val="600"/>
              </a:spcBef>
              <a:buFont typeface="Wingdings" panose="05000000000000000000" charset="0"/>
              <a:buNone/>
              <a:defRPr/>
            </a:pPr>
            <a:r>
              <a:rPr lang="en-US" sz="2200" b="1" dirty="0">
                <a:solidFill>
                  <a:schemeClr val="tx2"/>
                </a:solidFill>
                <a:latin typeface="+mn-lt"/>
              </a:rPr>
              <a:t>6.7</a:t>
            </a:r>
            <a:r>
              <a:rPr lang="en-US" sz="2200" dirty="0">
                <a:latin typeface="+mn-lt"/>
              </a:rPr>
              <a:t> a day in the life of a web </a:t>
            </a:r>
            <a:r>
              <a:rPr lang="en-US" sz="2200" dirty="0" smtClean="0">
                <a:latin typeface="+mn-lt"/>
              </a:rPr>
              <a:t>request</a:t>
            </a:r>
            <a:endParaRPr lang="en-US" sz="22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IN" dirty="0"/>
              <a:t>Multiprotocol Label Switching (</a:t>
            </a:r>
            <a:r>
              <a:rPr lang="en-IN" dirty="0" smtClean="0"/>
              <a:t>M</a:t>
            </a:r>
            <a:r>
              <a:rPr lang="en-IN" sz="100" dirty="0" smtClean="0"/>
              <a:t> </a:t>
            </a:r>
            <a:r>
              <a:rPr lang="en-IN" dirty="0" smtClean="0"/>
              <a:t>P</a:t>
            </a:r>
            <a:r>
              <a:rPr lang="en-IN" sz="100" dirty="0" smtClean="0"/>
              <a:t> </a:t>
            </a:r>
            <a:r>
              <a:rPr lang="en-IN" dirty="0" smtClean="0"/>
              <a:t>L</a:t>
            </a:r>
            <a:r>
              <a:rPr lang="en-IN" sz="100" dirty="0" smtClean="0"/>
              <a:t> </a:t>
            </a:r>
            <a:r>
              <a:rPr lang="en-IN" dirty="0" smtClean="0"/>
              <a:t>S</a:t>
            </a:r>
            <a:r>
              <a:rPr lang="en-IN" dirty="0"/>
              <a:t>)</a:t>
            </a:r>
            <a:endParaRPr lang="en-IN" dirty="0"/>
          </a:p>
        </p:txBody>
      </p:sp>
      <p:sp>
        <p:nvSpPr>
          <p:cNvPr id="7" name="Text Placeholder 6"/>
          <p:cNvSpPr>
            <a:spLocks noGrp="1"/>
          </p:cNvSpPr>
          <p:nvPr>
            <p:ph type="body" idx="1"/>
          </p:nvPr>
        </p:nvSpPr>
        <p:spPr>
          <a:xfrm>
            <a:off x="457200" y="1600201"/>
            <a:ext cx="8229600" cy="2514600"/>
          </a:xfrm>
        </p:spPr>
        <p:txBody>
          <a:bodyPr/>
          <a:lstStyle/>
          <a:p>
            <a:pPr>
              <a:defRPr/>
            </a:pPr>
            <a:r>
              <a:rPr lang="en-US" dirty="0"/>
              <a:t>initial goal: </a:t>
            </a:r>
            <a:r>
              <a:rPr lang="en-US" dirty="0">
                <a:solidFill>
                  <a:srgbClr val="FF0000"/>
                </a:solidFill>
              </a:rPr>
              <a:t>high-speed </a:t>
            </a:r>
            <a:r>
              <a:rPr lang="en-US" dirty="0" smtClean="0">
                <a:solidFill>
                  <a:srgbClr val="FF0000"/>
                </a:solidFill>
              </a:rPr>
              <a:t>I</a:t>
            </a:r>
            <a:r>
              <a:rPr lang="en-US" sz="100" dirty="0" smtClean="0">
                <a:solidFill>
                  <a:srgbClr val="FF0000"/>
                </a:solidFill>
              </a:rPr>
              <a:t> </a:t>
            </a:r>
            <a:r>
              <a:rPr lang="en-US" dirty="0" smtClean="0">
                <a:solidFill>
                  <a:srgbClr val="FF0000"/>
                </a:solidFill>
              </a:rPr>
              <a:t>P </a:t>
            </a:r>
            <a:r>
              <a:rPr lang="en-US" dirty="0">
                <a:solidFill>
                  <a:srgbClr val="FF0000"/>
                </a:solidFill>
              </a:rPr>
              <a:t>forwarding</a:t>
            </a:r>
            <a:r>
              <a:rPr lang="en-US" dirty="0"/>
              <a:t> using fixed length label (instead of </a:t>
            </a:r>
            <a:r>
              <a:rPr lang="en-US" dirty="0" smtClean="0"/>
              <a:t>I</a:t>
            </a:r>
            <a:r>
              <a:rPr lang="en-US" sz="100" dirty="0" smtClean="0"/>
              <a:t> </a:t>
            </a:r>
            <a:r>
              <a:rPr lang="en-US" dirty="0" smtClean="0"/>
              <a:t>P </a:t>
            </a:r>
            <a:r>
              <a:rPr lang="en-US" dirty="0"/>
              <a:t>address</a:t>
            </a:r>
            <a:r>
              <a:rPr lang="en-US" dirty="0" smtClean="0"/>
              <a:t>)</a:t>
            </a:r>
            <a:endParaRPr lang="en-US" dirty="0"/>
          </a:p>
          <a:p>
            <a:pPr marL="741680" lvl="1" indent="-284480">
              <a:defRPr/>
            </a:pPr>
            <a:r>
              <a:rPr lang="en-US" dirty="0"/>
              <a:t>fast lookup using fixed length identifier (rather than shortest prefix matching)</a:t>
            </a:r>
            <a:endParaRPr lang="en-US" dirty="0"/>
          </a:p>
          <a:p>
            <a:pPr marL="741680" lvl="1" indent="-284480">
              <a:defRPr/>
            </a:pPr>
            <a:r>
              <a:rPr lang="en-US" dirty="0"/>
              <a:t>borrowing ideas from Virtual Circuit (</a:t>
            </a:r>
            <a:r>
              <a:rPr lang="en-US" dirty="0" smtClean="0"/>
              <a:t>V</a:t>
            </a:r>
            <a:r>
              <a:rPr lang="en-US" sz="100" dirty="0" smtClean="0"/>
              <a:t> </a:t>
            </a:r>
            <a:r>
              <a:rPr lang="en-US" dirty="0" smtClean="0"/>
              <a:t>C</a:t>
            </a:r>
            <a:r>
              <a:rPr lang="en-US" dirty="0"/>
              <a:t>) approach</a:t>
            </a:r>
            <a:endParaRPr lang="en-US" dirty="0"/>
          </a:p>
          <a:p>
            <a:pPr marL="741680" lvl="1" indent="-284480">
              <a:defRPr/>
            </a:pPr>
            <a:r>
              <a:rPr lang="en-US" dirty="0"/>
              <a:t>but </a:t>
            </a:r>
            <a:r>
              <a:rPr lang="en-US" dirty="0" smtClean="0"/>
              <a:t>I</a:t>
            </a:r>
            <a:r>
              <a:rPr lang="en-US" sz="100" dirty="0" smtClean="0"/>
              <a:t> </a:t>
            </a:r>
            <a:r>
              <a:rPr lang="en-US" dirty="0" smtClean="0"/>
              <a:t>P </a:t>
            </a:r>
            <a:r>
              <a:rPr lang="en-US" dirty="0"/>
              <a:t>datagram still keeps </a:t>
            </a:r>
            <a:r>
              <a:rPr lang="en-US" dirty="0" smtClean="0"/>
              <a:t>I</a:t>
            </a:r>
            <a:r>
              <a:rPr lang="en-US" sz="100" dirty="0" smtClean="0"/>
              <a:t> </a:t>
            </a:r>
            <a:r>
              <a:rPr lang="en-US" dirty="0" smtClean="0"/>
              <a:t>P </a:t>
            </a:r>
            <a:r>
              <a:rPr lang="en-US" dirty="0"/>
              <a:t>address</a:t>
            </a:r>
            <a:r>
              <a:rPr lang="en-US" dirty="0" smtClean="0"/>
              <a:t>!</a:t>
            </a:r>
            <a:endParaRPr lang="en-US" dirty="0"/>
          </a:p>
        </p:txBody>
      </p:sp>
      <p:pic>
        <p:nvPicPr>
          <p:cNvPr id="9" name="Picture 8" descr="A bar has 4 parts. The second part is expanded to another bar. Bar 1. 1, P P P or Ethernet header. 2, M P L S header. 3, I P header. 4, remainder of link layer frame. Bar 2, 4 parts. Each part has a number. Part 1, label, 20. Part 2, E x p, 3. Part 3, S, 1. Part 4, T T L,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376515" y="4414850"/>
            <a:ext cx="6390970" cy="1838300"/>
          </a:xfrm>
          <a:prstGeom prst="rect">
            <a:avLst/>
          </a:prstGeom>
        </p:spPr>
      </p:pic>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a:t>
            </a:r>
            <a:r>
              <a:rPr lang="en-IN" sz="100" dirty="0" smtClean="0"/>
              <a:t> </a:t>
            </a:r>
            <a:r>
              <a:rPr lang="en-IN" dirty="0" smtClean="0"/>
              <a:t>P</a:t>
            </a:r>
            <a:r>
              <a:rPr lang="en-IN" sz="100" dirty="0" smtClean="0"/>
              <a:t> </a:t>
            </a:r>
            <a:r>
              <a:rPr lang="en-IN" dirty="0" smtClean="0"/>
              <a:t>L</a:t>
            </a:r>
            <a:r>
              <a:rPr lang="en-IN" sz="100" dirty="0" smtClean="0"/>
              <a:t> </a:t>
            </a:r>
            <a:r>
              <a:rPr lang="en-IN" dirty="0" smtClean="0"/>
              <a:t>S </a:t>
            </a:r>
            <a:r>
              <a:rPr lang="en-IN" dirty="0"/>
              <a:t>Capable Routers</a:t>
            </a:r>
            <a:endParaRPr lang="en-IN" dirty="0"/>
          </a:p>
        </p:txBody>
      </p:sp>
      <p:sp>
        <p:nvSpPr>
          <p:cNvPr id="3" name="Text Placeholder 2"/>
          <p:cNvSpPr>
            <a:spLocks noGrp="1"/>
          </p:cNvSpPr>
          <p:nvPr>
            <p:ph type="body" idx="1"/>
          </p:nvPr>
        </p:nvSpPr>
        <p:spPr>
          <a:xfrm>
            <a:off x="457200" y="1600200"/>
            <a:ext cx="8229600" cy="4772025"/>
          </a:xfrm>
        </p:spPr>
        <p:txBody>
          <a:bodyPr/>
          <a:lstStyle/>
          <a:p>
            <a:pPr>
              <a:defRPr/>
            </a:pPr>
            <a:r>
              <a:rPr lang="en-US" dirty="0"/>
              <a:t>a.k.a. label-switched router</a:t>
            </a:r>
            <a:endParaRPr lang="en-US" dirty="0"/>
          </a:p>
          <a:p>
            <a:pPr>
              <a:defRPr/>
            </a:pPr>
            <a:r>
              <a:rPr lang="en-US" dirty="0"/>
              <a:t>forward packets to outgoing interface based only on label value (</a:t>
            </a:r>
            <a:r>
              <a:rPr lang="en-US" b="1" dirty="0" smtClean="0"/>
              <a:t>don’t </a:t>
            </a:r>
            <a:r>
              <a:rPr lang="en-US" b="1" dirty="0"/>
              <a:t>inspect </a:t>
            </a:r>
            <a:r>
              <a:rPr lang="en-US" b="1" dirty="0" smtClean="0"/>
              <a:t>I</a:t>
            </a:r>
            <a:r>
              <a:rPr lang="en-US" sz="100" b="1" dirty="0" smtClean="0"/>
              <a:t> </a:t>
            </a:r>
            <a:r>
              <a:rPr lang="en-US" b="1" dirty="0" smtClean="0"/>
              <a:t>P </a:t>
            </a:r>
            <a:r>
              <a:rPr lang="en-US" b="1" dirty="0"/>
              <a:t>address</a:t>
            </a:r>
            <a:r>
              <a:rPr lang="en-US" dirty="0"/>
              <a:t>)</a:t>
            </a:r>
            <a:endParaRPr lang="en-US" dirty="0"/>
          </a:p>
          <a:p>
            <a:pPr lvl="1">
              <a:defRPr/>
            </a:pPr>
            <a:r>
              <a:rPr lang="en-US" dirty="0" smtClean="0"/>
              <a:t>M</a:t>
            </a:r>
            <a:r>
              <a:rPr lang="en-US" sz="100" dirty="0" smtClean="0"/>
              <a:t> </a:t>
            </a:r>
            <a:r>
              <a:rPr lang="en-US" dirty="0" smtClean="0"/>
              <a:t>P</a:t>
            </a:r>
            <a:r>
              <a:rPr lang="en-US" sz="100" dirty="0" smtClean="0"/>
              <a:t> </a:t>
            </a:r>
            <a:r>
              <a:rPr lang="en-US" dirty="0" smtClean="0"/>
              <a:t>L</a:t>
            </a:r>
            <a:r>
              <a:rPr lang="en-US" sz="100" dirty="0" smtClean="0"/>
              <a:t> </a:t>
            </a:r>
            <a:r>
              <a:rPr lang="en-US" dirty="0" smtClean="0"/>
              <a:t>S </a:t>
            </a:r>
            <a:r>
              <a:rPr lang="en-US" dirty="0"/>
              <a:t>forwarding table distinct from </a:t>
            </a:r>
            <a:r>
              <a:rPr lang="en-US" dirty="0" smtClean="0"/>
              <a:t>I</a:t>
            </a:r>
            <a:r>
              <a:rPr lang="en-US" sz="100" dirty="0" smtClean="0"/>
              <a:t> </a:t>
            </a:r>
            <a:r>
              <a:rPr lang="en-US" dirty="0" smtClean="0"/>
              <a:t>P </a:t>
            </a:r>
            <a:r>
              <a:rPr lang="en-US" dirty="0"/>
              <a:t>forwarding tables</a:t>
            </a:r>
            <a:endParaRPr lang="en-US" dirty="0"/>
          </a:p>
          <a:p>
            <a:pPr>
              <a:defRPr/>
            </a:pPr>
            <a:r>
              <a:rPr lang="en-US" b="1" dirty="0">
                <a:solidFill>
                  <a:schemeClr val="tx1"/>
                </a:solidFill>
              </a:rPr>
              <a:t>flexibility:</a:t>
            </a:r>
            <a:r>
              <a:rPr lang="en-US" b="1" dirty="0">
                <a:solidFill>
                  <a:srgbClr val="CC0000"/>
                </a:solidFill>
              </a:rPr>
              <a:t> </a:t>
            </a:r>
            <a:r>
              <a:rPr lang="en-US" dirty="0" smtClean="0"/>
              <a:t>M</a:t>
            </a:r>
            <a:r>
              <a:rPr lang="en-US" sz="100" dirty="0" smtClean="0"/>
              <a:t> </a:t>
            </a:r>
            <a:r>
              <a:rPr lang="en-US" dirty="0" smtClean="0"/>
              <a:t>P</a:t>
            </a:r>
            <a:r>
              <a:rPr lang="en-US" sz="100" dirty="0" smtClean="0"/>
              <a:t> </a:t>
            </a:r>
            <a:r>
              <a:rPr lang="en-US" dirty="0" smtClean="0"/>
              <a:t>L</a:t>
            </a:r>
            <a:r>
              <a:rPr lang="en-US" sz="100" dirty="0" smtClean="0"/>
              <a:t> </a:t>
            </a:r>
            <a:r>
              <a:rPr lang="en-US" dirty="0" smtClean="0"/>
              <a:t>S </a:t>
            </a:r>
            <a:r>
              <a:rPr lang="en-US" dirty="0"/>
              <a:t>forwarding decisions can </a:t>
            </a:r>
            <a:r>
              <a:rPr lang="en-US" b="1" dirty="0"/>
              <a:t>differ</a:t>
            </a:r>
            <a:r>
              <a:rPr lang="en-US" dirty="0"/>
              <a:t> from those of </a:t>
            </a:r>
            <a:r>
              <a:rPr lang="en-US" dirty="0" smtClean="0"/>
              <a:t>I</a:t>
            </a:r>
            <a:r>
              <a:rPr lang="en-US" sz="100" dirty="0" smtClean="0"/>
              <a:t> </a:t>
            </a:r>
            <a:r>
              <a:rPr lang="en-US" dirty="0" smtClean="0"/>
              <a:t>P</a:t>
            </a:r>
            <a:endParaRPr lang="en-US" dirty="0"/>
          </a:p>
          <a:p>
            <a:pPr lvl="1">
              <a:defRPr/>
            </a:pPr>
            <a:r>
              <a:rPr lang="en-US" dirty="0"/>
              <a:t>use destination </a:t>
            </a:r>
            <a:r>
              <a:rPr lang="en-US" b="1" dirty="0"/>
              <a:t>and</a:t>
            </a:r>
            <a:r>
              <a:rPr lang="en-US" dirty="0"/>
              <a:t> source addresses to route flows to same destination differently (traffic engineering)</a:t>
            </a:r>
            <a:endParaRPr lang="en-US" dirty="0"/>
          </a:p>
          <a:p>
            <a:pPr lvl="1">
              <a:defRPr/>
            </a:pPr>
            <a:r>
              <a:rPr lang="en-US" dirty="0"/>
              <a:t>re-route flows quickly if link fails: pre-computed backup paths (useful for VoIP</a:t>
            </a:r>
            <a:r>
              <a:rPr lang="en-US" dirty="0" smtClean="0"/>
              <a:t>)</a:t>
            </a:r>
            <a:endParaRPr 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a:t>Where </a:t>
            </a:r>
            <a:r>
              <a:rPr lang="en-IN" sz="3200" dirty="0" smtClean="0"/>
              <a:t>is </a:t>
            </a:r>
            <a:r>
              <a:rPr lang="en-IN" sz="3200" dirty="0"/>
              <a:t>the Link Layer Implemented</a:t>
            </a:r>
            <a:r>
              <a:rPr lang="en-IN" sz="3200" dirty="0" smtClean="0"/>
              <a:t>?</a:t>
            </a:r>
            <a:endParaRPr lang="en-IN" sz="2000" b="0" dirty="0"/>
          </a:p>
        </p:txBody>
      </p:sp>
      <p:sp>
        <p:nvSpPr>
          <p:cNvPr id="3" name="Text Placeholder 2"/>
          <p:cNvSpPr>
            <a:spLocks noGrp="1"/>
          </p:cNvSpPr>
          <p:nvPr>
            <p:ph type="body" idx="1"/>
          </p:nvPr>
        </p:nvSpPr>
        <p:spPr>
          <a:xfrm>
            <a:off x="457201" y="1600200"/>
            <a:ext cx="4210050" cy="4525963"/>
          </a:xfrm>
        </p:spPr>
        <p:txBody>
          <a:bodyPr/>
          <a:lstStyle/>
          <a:p>
            <a:pPr>
              <a:defRPr/>
            </a:pPr>
            <a:r>
              <a:rPr lang="en-US" sz="2000" dirty="0"/>
              <a:t>in each and every host</a:t>
            </a:r>
            <a:endParaRPr lang="en-US" sz="2000" dirty="0"/>
          </a:p>
          <a:p>
            <a:pPr>
              <a:defRPr/>
            </a:pPr>
            <a:r>
              <a:rPr lang="en-US" sz="2000" dirty="0"/>
              <a:t>link layer implemented in </a:t>
            </a:r>
            <a:r>
              <a:rPr lang="ja-JP" altLang="en-US" sz="2000" dirty="0"/>
              <a:t>“</a:t>
            </a:r>
            <a:r>
              <a:rPr lang="en-US" sz="2000" dirty="0"/>
              <a:t>adaptor</a:t>
            </a:r>
            <a:r>
              <a:rPr lang="ja-JP" altLang="en-US" sz="2000" dirty="0"/>
              <a:t>”</a:t>
            </a:r>
            <a:r>
              <a:rPr lang="en-US" sz="2000" dirty="0"/>
              <a:t> (aka </a:t>
            </a:r>
            <a:r>
              <a:rPr lang="en-US" sz="2000" b="1" dirty="0">
                <a:solidFill>
                  <a:schemeClr val="tx1"/>
                </a:solidFill>
              </a:rPr>
              <a:t>network interface card</a:t>
            </a:r>
            <a:r>
              <a:rPr lang="en-US" sz="2000" dirty="0"/>
              <a:t> </a:t>
            </a:r>
            <a:r>
              <a:rPr lang="en-US" sz="2000" dirty="0" smtClean="0"/>
              <a:t>N</a:t>
            </a:r>
            <a:r>
              <a:rPr lang="en-US" sz="100" dirty="0" smtClean="0"/>
              <a:t> </a:t>
            </a:r>
            <a:r>
              <a:rPr lang="en-US" sz="2000" dirty="0" smtClean="0"/>
              <a:t>I</a:t>
            </a:r>
            <a:r>
              <a:rPr lang="en-US" sz="100" dirty="0" smtClean="0"/>
              <a:t> </a:t>
            </a:r>
            <a:r>
              <a:rPr lang="en-US" sz="2000" dirty="0" smtClean="0"/>
              <a:t>C</a:t>
            </a:r>
            <a:r>
              <a:rPr lang="en-US" sz="2000" dirty="0"/>
              <a:t>) or on a chip</a:t>
            </a:r>
            <a:endParaRPr lang="en-US" sz="2000" dirty="0"/>
          </a:p>
          <a:p>
            <a:pPr lvl="1">
              <a:defRPr/>
            </a:pPr>
            <a:r>
              <a:rPr lang="en-US" sz="2000" dirty="0"/>
              <a:t>Ethernet card, 802.11 card; Ethernet chipset</a:t>
            </a:r>
            <a:endParaRPr lang="en-US" sz="2000" dirty="0"/>
          </a:p>
          <a:p>
            <a:pPr lvl="1">
              <a:defRPr/>
            </a:pPr>
            <a:r>
              <a:rPr lang="en-US" sz="2000" dirty="0"/>
              <a:t>implements link, physical layer</a:t>
            </a:r>
            <a:endParaRPr lang="en-US" sz="2000" dirty="0"/>
          </a:p>
          <a:p>
            <a:pPr>
              <a:defRPr/>
            </a:pPr>
            <a:r>
              <a:rPr lang="en-US" sz="2000" dirty="0"/>
              <a:t>attaches into host’s system buses</a:t>
            </a:r>
            <a:endParaRPr lang="en-US" sz="2000" dirty="0"/>
          </a:p>
          <a:p>
            <a:pPr>
              <a:defRPr/>
            </a:pPr>
            <a:r>
              <a:rPr lang="en-US" sz="2000" dirty="0"/>
              <a:t>combination of hardware, software, </a:t>
            </a:r>
            <a:r>
              <a:rPr lang="en-US" sz="2000" dirty="0" smtClean="0"/>
              <a:t>firmware</a:t>
            </a:r>
            <a:endParaRPr lang="en-US" sz="2000" dirty="0"/>
          </a:p>
        </p:txBody>
      </p:sp>
      <p:pic>
        <p:nvPicPr>
          <p:cNvPr id="4" name="Picture 3" descr="A diagram comes from a P C. At the center of the diagram, there is a horizontal line. 3 vertical lines connect 3 parts to this line, 2 above, and 1 below. The parts are labeled and some have portions of a table beside them. Horizontal line, host bus, for example, P C I. Part 1, above. C p u. A portion of a table has 4 rows. Application, transport, network, link. Part 2, below. This part has 2 sections, 1 atop the other. 1, controller. 2, physical. Below physical, transmission is written. A dotted box goes around these sections, network adapter card. A portion of a table beside part 2 has 2 rows. 1, link. 2, physical. The bottom of part 1, c p u, is connected to part 2 section 1, controller. Controller connects to the section below, physical. From physical, a double ended arrow points down. Part 3, above. Memory.  Above the diagram, there are 2 pictures. 1, an object with 3 prongs, beside a computer chip. 2, a computer chip."/>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970218" y="1677732"/>
            <a:ext cx="3240894" cy="4364303"/>
          </a:xfrm>
          <a:prstGeom prst="rect">
            <a:avLst/>
          </a:prstGeom>
        </p:spPr>
      </p:pic>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
            </a:r>
            <a:r>
              <a:rPr lang="en-US" sz="100" dirty="0"/>
              <a:t> </a:t>
            </a:r>
            <a:r>
              <a:rPr lang="en-US" dirty="0"/>
              <a:t>P</a:t>
            </a:r>
            <a:r>
              <a:rPr lang="en-US" sz="100" dirty="0"/>
              <a:t> </a:t>
            </a:r>
            <a:r>
              <a:rPr lang="en-US" dirty="0"/>
              <a:t>L</a:t>
            </a:r>
            <a:r>
              <a:rPr lang="en-US" sz="100" dirty="0"/>
              <a:t> </a:t>
            </a:r>
            <a:r>
              <a:rPr lang="en-US" dirty="0"/>
              <a:t>S Versus I</a:t>
            </a:r>
            <a:r>
              <a:rPr lang="en-US" sz="100" dirty="0"/>
              <a:t> </a:t>
            </a:r>
            <a:r>
              <a:rPr lang="en-US" dirty="0"/>
              <a:t>P Paths </a:t>
            </a:r>
            <a:r>
              <a:rPr lang="en-US" sz="2000" b="0" dirty="0"/>
              <a:t>(1 of 2)</a:t>
            </a:r>
            <a:endParaRPr lang="en-IN" sz="2000" b="0" dirty="0"/>
          </a:p>
        </p:txBody>
      </p:sp>
      <p:pic>
        <p:nvPicPr>
          <p:cNvPr id="5" name="Picture 4" descr="A series of 6 routers are connected. I P only routers 5 and 6 are connected to M P L S router 4. R 4 links to 2 routers. Right, R 3. Below, R 2. R 3 has 2 wires. 1 goes right, line D. 1 goes below, another router. R 2 connects to the same router. This router goes right, line A. An arrow starts at both R 6 and R 5, travels to R 4, R 2, the end router, line A."/>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49604" y="2003791"/>
            <a:ext cx="4406293" cy="1745519"/>
          </a:xfrm>
          <a:prstGeom prst="rect">
            <a:avLst/>
          </a:prstGeom>
        </p:spPr>
      </p:pic>
      <p:pic>
        <p:nvPicPr>
          <p:cNvPr id="6" name="Picture 5" descr="An I P route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17338" y="2767138"/>
            <a:ext cx="2228273" cy="565727"/>
          </a:xfrm>
          <a:prstGeom prst="rect">
            <a:avLst/>
          </a:prstGeom>
        </p:spPr>
      </p:pic>
      <p:sp>
        <p:nvSpPr>
          <p:cNvPr id="4" name="Text Placeholder 3"/>
          <p:cNvSpPr>
            <a:spLocks noGrp="1"/>
          </p:cNvSpPr>
          <p:nvPr>
            <p:ph type="body" idx="1"/>
          </p:nvPr>
        </p:nvSpPr>
        <p:spPr>
          <a:xfrm>
            <a:off x="457200" y="4787354"/>
            <a:ext cx="8296275" cy="885824"/>
          </a:xfrm>
        </p:spPr>
        <p:txBody>
          <a:bodyPr/>
          <a:lstStyle/>
          <a:p>
            <a:r>
              <a:rPr lang="en-US" sz="2400" b="1" dirty="0" smtClean="0">
                <a:solidFill>
                  <a:schemeClr val="tx1"/>
                </a:solidFill>
                <a:latin typeface="+mn-lt"/>
              </a:rPr>
              <a:t>I</a:t>
            </a:r>
            <a:r>
              <a:rPr lang="en-US" sz="100" b="1" dirty="0" smtClean="0">
                <a:solidFill>
                  <a:schemeClr val="tx1"/>
                </a:solidFill>
                <a:latin typeface="+mn-lt"/>
              </a:rPr>
              <a:t> </a:t>
            </a:r>
            <a:r>
              <a:rPr lang="en-US" sz="2400" b="1" dirty="0" smtClean="0">
                <a:solidFill>
                  <a:schemeClr val="tx1"/>
                </a:solidFill>
                <a:latin typeface="+mn-lt"/>
              </a:rPr>
              <a:t>P </a:t>
            </a:r>
            <a:r>
              <a:rPr lang="en-US" sz="2400" b="1" dirty="0">
                <a:solidFill>
                  <a:schemeClr val="tx1"/>
                </a:solidFill>
                <a:latin typeface="+mn-lt"/>
              </a:rPr>
              <a:t>routing:</a:t>
            </a:r>
            <a:r>
              <a:rPr lang="en-US" sz="2400" dirty="0">
                <a:solidFill>
                  <a:srgbClr val="CC0000"/>
                </a:solidFill>
                <a:latin typeface="+mn-lt"/>
              </a:rPr>
              <a:t> </a:t>
            </a:r>
            <a:r>
              <a:rPr lang="en-US" sz="2400" dirty="0">
                <a:solidFill>
                  <a:srgbClr val="000000"/>
                </a:solidFill>
                <a:latin typeface="+mn-lt"/>
              </a:rPr>
              <a:t>path to destination determined by destination address </a:t>
            </a:r>
            <a:r>
              <a:rPr lang="en-US" sz="2400" dirty="0" smtClean="0">
                <a:solidFill>
                  <a:srgbClr val="000000"/>
                </a:solidFill>
                <a:latin typeface="+mn-lt"/>
              </a:rPr>
              <a:t>alone</a:t>
            </a:r>
            <a:endParaRPr lang="en-US" sz="2400" dirty="0">
              <a:solidFill>
                <a:srgbClr val="000000"/>
              </a:solidFill>
              <a:latin typeface="+mn-lt"/>
            </a:endParaRPr>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
            </a:r>
            <a:r>
              <a:rPr lang="en-US" sz="100" dirty="0"/>
              <a:t> </a:t>
            </a:r>
            <a:r>
              <a:rPr lang="en-US" dirty="0"/>
              <a:t>P</a:t>
            </a:r>
            <a:r>
              <a:rPr lang="en-US" sz="100" dirty="0"/>
              <a:t> </a:t>
            </a:r>
            <a:r>
              <a:rPr lang="en-US" dirty="0"/>
              <a:t>L</a:t>
            </a:r>
            <a:r>
              <a:rPr lang="en-US" sz="100" dirty="0"/>
              <a:t> </a:t>
            </a:r>
            <a:r>
              <a:rPr lang="en-US" dirty="0"/>
              <a:t>S Versus I</a:t>
            </a:r>
            <a:r>
              <a:rPr lang="en-US" sz="100" dirty="0"/>
              <a:t> </a:t>
            </a:r>
            <a:r>
              <a:rPr lang="en-US" dirty="0"/>
              <a:t>P Paths </a:t>
            </a:r>
            <a:r>
              <a:rPr lang="en-US" sz="2000" b="0" dirty="0" smtClean="0"/>
              <a:t>(2 </a:t>
            </a:r>
            <a:r>
              <a:rPr lang="en-US" sz="2000" b="0" dirty="0"/>
              <a:t>of 2)</a:t>
            </a:r>
            <a:endParaRPr lang="en-IN" sz="2000" b="0" dirty="0"/>
          </a:p>
        </p:txBody>
      </p:sp>
      <p:pic>
        <p:nvPicPr>
          <p:cNvPr id="6" name="Picture 5" descr="A series of 6 routers are connected. I P only routers 5 and 6 are connected to M P L S router 4. The remaining routers are M P L S and I P routers. Both routers link to R 4. R 4 links to 2 routers. Right, R 3. Below, R 2. R 3 has 2 wires. 1 goes right, line D. 1 goes below, another router. R 2 connects to the same router. This router goes right, line A. An arrow starts at both R 6 and R 5, travels to R 4, R 2, the end router, line A. Just after R 4, the arrows are circled."/>
          <p:cNvPicPr>
            <a:picLocks noChangeAspect="1"/>
          </p:cNvPicPr>
          <p:nvPr/>
        </p:nvPicPr>
        <p:blipFill>
          <a:blip r:embed="rId1"/>
          <a:stretch>
            <a:fillRect/>
          </a:stretch>
        </p:blipFill>
        <p:spPr>
          <a:xfrm>
            <a:off x="1354316" y="1687995"/>
            <a:ext cx="5998984" cy="1963082"/>
          </a:xfrm>
          <a:prstGeom prst="rect">
            <a:avLst/>
          </a:prstGeom>
        </p:spPr>
      </p:pic>
      <p:sp>
        <p:nvSpPr>
          <p:cNvPr id="5" name="Content Placeholder 4"/>
          <p:cNvSpPr>
            <a:spLocks noGrp="1"/>
          </p:cNvSpPr>
          <p:nvPr>
            <p:ph idx="13"/>
          </p:nvPr>
        </p:nvSpPr>
        <p:spPr>
          <a:xfrm>
            <a:off x="457200" y="3968886"/>
            <a:ext cx="4876800" cy="2006464"/>
          </a:xfrm>
        </p:spPr>
        <p:txBody>
          <a:bodyPr/>
          <a:lstStyle/>
          <a:p>
            <a:pPr indent="-255905"/>
            <a:r>
              <a:rPr lang="en-US" sz="1800" b="1" dirty="0" smtClean="0">
                <a:solidFill>
                  <a:schemeClr val="tx1"/>
                </a:solidFill>
                <a:latin typeface="+mn-lt"/>
              </a:rPr>
              <a:t>I</a:t>
            </a:r>
            <a:r>
              <a:rPr lang="en-US" sz="100" b="1" dirty="0" smtClean="0">
                <a:solidFill>
                  <a:schemeClr val="tx1"/>
                </a:solidFill>
                <a:latin typeface="+mn-lt"/>
              </a:rPr>
              <a:t> </a:t>
            </a:r>
            <a:r>
              <a:rPr lang="en-US" sz="1800" b="1" dirty="0" smtClean="0">
                <a:solidFill>
                  <a:schemeClr val="tx1"/>
                </a:solidFill>
                <a:latin typeface="+mn-lt"/>
              </a:rPr>
              <a:t>P </a:t>
            </a:r>
            <a:r>
              <a:rPr lang="en-US" sz="1800" b="1" dirty="0">
                <a:solidFill>
                  <a:schemeClr val="tx1"/>
                </a:solidFill>
                <a:latin typeface="+mn-lt"/>
              </a:rPr>
              <a:t>routing: </a:t>
            </a:r>
            <a:r>
              <a:rPr lang="en-US" sz="1800" dirty="0">
                <a:solidFill>
                  <a:srgbClr val="000000"/>
                </a:solidFill>
                <a:latin typeface="+mn-lt"/>
              </a:rPr>
              <a:t>path to destination determined by destination address </a:t>
            </a:r>
            <a:r>
              <a:rPr lang="en-US" sz="1800" dirty="0" smtClean="0">
                <a:solidFill>
                  <a:srgbClr val="000000"/>
                </a:solidFill>
                <a:latin typeface="+mn-lt"/>
              </a:rPr>
              <a:t>alone</a:t>
            </a:r>
            <a:endParaRPr lang="en-US" sz="1800" dirty="0" smtClean="0">
              <a:solidFill>
                <a:srgbClr val="000000"/>
              </a:solidFill>
              <a:latin typeface="+mn-lt"/>
            </a:endParaRPr>
          </a:p>
          <a:p>
            <a:pPr indent="-255905"/>
            <a:r>
              <a:rPr lang="en-US" sz="1800" b="1" dirty="0" smtClean="0">
                <a:solidFill>
                  <a:schemeClr val="tx1"/>
                </a:solidFill>
                <a:latin typeface="+mn-lt"/>
              </a:rPr>
              <a:t>M</a:t>
            </a:r>
            <a:r>
              <a:rPr lang="en-US" sz="100" b="1" dirty="0" smtClean="0">
                <a:solidFill>
                  <a:schemeClr val="tx1"/>
                </a:solidFill>
                <a:latin typeface="+mn-lt"/>
              </a:rPr>
              <a:t> </a:t>
            </a:r>
            <a:r>
              <a:rPr lang="en-US" sz="1800" b="1" dirty="0" smtClean="0">
                <a:solidFill>
                  <a:schemeClr val="tx1"/>
                </a:solidFill>
                <a:latin typeface="+mn-lt"/>
              </a:rPr>
              <a:t>P</a:t>
            </a:r>
            <a:r>
              <a:rPr lang="en-US" sz="100" b="1" dirty="0" smtClean="0">
                <a:solidFill>
                  <a:schemeClr val="tx1"/>
                </a:solidFill>
                <a:latin typeface="+mn-lt"/>
              </a:rPr>
              <a:t> </a:t>
            </a:r>
            <a:r>
              <a:rPr lang="en-US" sz="1800" b="1" dirty="0" smtClean="0">
                <a:solidFill>
                  <a:schemeClr val="tx1"/>
                </a:solidFill>
                <a:latin typeface="+mn-lt"/>
              </a:rPr>
              <a:t>L</a:t>
            </a:r>
            <a:r>
              <a:rPr lang="en-US" sz="100" b="1" dirty="0" smtClean="0">
                <a:solidFill>
                  <a:schemeClr val="tx1"/>
                </a:solidFill>
                <a:latin typeface="+mn-lt"/>
              </a:rPr>
              <a:t> </a:t>
            </a:r>
            <a:r>
              <a:rPr lang="en-US" sz="1800" b="1" dirty="0" smtClean="0">
                <a:solidFill>
                  <a:schemeClr val="tx1"/>
                </a:solidFill>
                <a:latin typeface="+mn-lt"/>
              </a:rPr>
              <a:t>S </a:t>
            </a:r>
            <a:r>
              <a:rPr lang="en-US" sz="1800" b="1" dirty="0">
                <a:solidFill>
                  <a:schemeClr val="tx1"/>
                </a:solidFill>
                <a:latin typeface="+mn-lt"/>
              </a:rPr>
              <a:t>routing: </a:t>
            </a:r>
            <a:r>
              <a:rPr lang="en-US" sz="1800" dirty="0">
                <a:solidFill>
                  <a:srgbClr val="000000"/>
                </a:solidFill>
                <a:latin typeface="+mn-lt"/>
              </a:rPr>
              <a:t>path to destination can be based on source and destination address</a:t>
            </a:r>
            <a:endParaRPr lang="en-US" sz="1800" dirty="0">
              <a:solidFill>
                <a:srgbClr val="000000"/>
              </a:solidFill>
              <a:latin typeface="+mn-lt"/>
            </a:endParaRPr>
          </a:p>
          <a:p>
            <a:pPr lvl="1" indent="-285750">
              <a:buClr>
                <a:schemeClr val="tx2"/>
              </a:buClr>
              <a:buFont typeface="Arial" panose="020B0604020202020204" pitchFamily="34" charset="0"/>
              <a:buChar char="–"/>
            </a:pPr>
            <a:r>
              <a:rPr lang="en-US" sz="1800" b="1" dirty="0">
                <a:solidFill>
                  <a:schemeClr val="tx1"/>
                </a:solidFill>
                <a:latin typeface="+mn-lt"/>
              </a:rPr>
              <a:t>fast reroute: </a:t>
            </a:r>
            <a:r>
              <a:rPr lang="en-US" sz="1800" dirty="0">
                <a:solidFill>
                  <a:srgbClr val="000000"/>
                </a:solidFill>
                <a:latin typeface="+mn-lt"/>
              </a:rPr>
              <a:t>precompute backup routes in case of link </a:t>
            </a:r>
            <a:r>
              <a:rPr lang="en-US" sz="1800" dirty="0" smtClean="0">
                <a:solidFill>
                  <a:srgbClr val="000000"/>
                </a:solidFill>
                <a:latin typeface="+mn-lt"/>
              </a:rPr>
              <a:t>failure</a:t>
            </a:r>
            <a:endParaRPr lang="en-US" sz="1800" dirty="0">
              <a:solidFill>
                <a:srgbClr val="000000"/>
              </a:solidFill>
              <a:latin typeface="+mn-lt"/>
            </a:endParaRPr>
          </a:p>
        </p:txBody>
      </p:sp>
      <p:pic>
        <p:nvPicPr>
          <p:cNvPr id="3" name="Picture 2" descr="An I P only router."/>
          <p:cNvPicPr>
            <a:picLocks noChangeAspect="1"/>
          </p:cNvPicPr>
          <p:nvPr/>
        </p:nvPicPr>
        <p:blipFill>
          <a:blip r:embed="rId2"/>
          <a:stretch>
            <a:fillRect/>
          </a:stretch>
        </p:blipFill>
        <p:spPr>
          <a:xfrm>
            <a:off x="5774208" y="3952854"/>
            <a:ext cx="2645893" cy="725487"/>
          </a:xfrm>
          <a:prstGeom prst="rect">
            <a:avLst/>
          </a:prstGeom>
        </p:spPr>
      </p:pic>
      <p:pic>
        <p:nvPicPr>
          <p:cNvPr id="8" name="Picture 7" descr="An M P L S and I P router."/>
          <p:cNvPicPr>
            <a:picLocks noChangeAspect="1"/>
          </p:cNvPicPr>
          <p:nvPr/>
        </p:nvPicPr>
        <p:blipFill>
          <a:blip r:embed="rId3"/>
          <a:stretch>
            <a:fillRect/>
          </a:stretch>
        </p:blipFill>
        <p:spPr>
          <a:xfrm>
            <a:off x="5774208" y="5079574"/>
            <a:ext cx="2609314" cy="9571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IN" dirty="0" smtClean="0"/>
              <a:t>M</a:t>
            </a:r>
            <a:r>
              <a:rPr lang="en-IN" sz="100" dirty="0" smtClean="0"/>
              <a:t> </a:t>
            </a:r>
            <a:r>
              <a:rPr lang="en-IN" dirty="0" smtClean="0"/>
              <a:t>P</a:t>
            </a:r>
            <a:r>
              <a:rPr lang="en-IN" sz="100" dirty="0" smtClean="0"/>
              <a:t> </a:t>
            </a:r>
            <a:r>
              <a:rPr lang="en-IN" dirty="0" smtClean="0"/>
              <a:t>L</a:t>
            </a:r>
            <a:r>
              <a:rPr lang="en-IN" sz="100" dirty="0" smtClean="0"/>
              <a:t> </a:t>
            </a:r>
            <a:r>
              <a:rPr lang="en-IN" dirty="0" smtClean="0"/>
              <a:t>S </a:t>
            </a:r>
            <a:r>
              <a:rPr lang="en-IN" dirty="0"/>
              <a:t>Signaling</a:t>
            </a:r>
            <a:endParaRPr lang="en-IN" dirty="0"/>
          </a:p>
        </p:txBody>
      </p:sp>
      <p:sp>
        <p:nvSpPr>
          <p:cNvPr id="8" name="Text Placeholder 7"/>
          <p:cNvSpPr>
            <a:spLocks noGrp="1"/>
          </p:cNvSpPr>
          <p:nvPr>
            <p:ph type="body" idx="1"/>
          </p:nvPr>
        </p:nvSpPr>
        <p:spPr>
          <a:xfrm>
            <a:off x="457200" y="1600201"/>
            <a:ext cx="8229600" cy="2066924"/>
          </a:xfrm>
        </p:spPr>
        <p:txBody>
          <a:bodyPr/>
          <a:lstStyle/>
          <a:p>
            <a:pPr>
              <a:defRPr/>
            </a:pPr>
            <a:r>
              <a:rPr lang="en-US" sz="2200" dirty="0"/>
              <a:t>modify </a:t>
            </a:r>
            <a:r>
              <a:rPr lang="en-US" sz="2200" dirty="0" smtClean="0"/>
              <a:t>O</a:t>
            </a:r>
            <a:r>
              <a:rPr lang="en-US" sz="100" dirty="0" smtClean="0"/>
              <a:t> </a:t>
            </a:r>
            <a:r>
              <a:rPr lang="en-US" sz="2200" dirty="0" smtClean="0"/>
              <a:t>S</a:t>
            </a:r>
            <a:r>
              <a:rPr lang="en-US" sz="100" dirty="0" smtClean="0"/>
              <a:t> </a:t>
            </a:r>
            <a:r>
              <a:rPr lang="en-US" sz="2200" dirty="0" smtClean="0"/>
              <a:t>P</a:t>
            </a:r>
            <a:r>
              <a:rPr lang="en-US" sz="100" dirty="0" smtClean="0"/>
              <a:t> </a:t>
            </a:r>
            <a:r>
              <a:rPr lang="en-US" sz="2200" dirty="0" smtClean="0"/>
              <a:t>F</a:t>
            </a:r>
            <a:r>
              <a:rPr lang="en-US" sz="2200" dirty="0"/>
              <a:t>, </a:t>
            </a:r>
            <a:r>
              <a:rPr lang="en-US" sz="2200" dirty="0" smtClean="0"/>
              <a:t>I</a:t>
            </a:r>
            <a:r>
              <a:rPr lang="en-US" sz="100" dirty="0" smtClean="0"/>
              <a:t> </a:t>
            </a:r>
            <a:r>
              <a:rPr lang="en-US" sz="2200" dirty="0" smtClean="0"/>
              <a:t>S-I</a:t>
            </a:r>
            <a:r>
              <a:rPr lang="en-US" sz="100" dirty="0" smtClean="0"/>
              <a:t> </a:t>
            </a:r>
            <a:r>
              <a:rPr lang="en-US" sz="2200" dirty="0" smtClean="0"/>
              <a:t>S </a:t>
            </a:r>
            <a:r>
              <a:rPr lang="en-US" sz="2200" dirty="0"/>
              <a:t>link-state flooding protocols to carry info used by </a:t>
            </a:r>
            <a:r>
              <a:rPr lang="en-US" sz="2200" dirty="0" smtClean="0"/>
              <a:t>M</a:t>
            </a:r>
            <a:r>
              <a:rPr lang="en-US" sz="100" dirty="0" smtClean="0"/>
              <a:t> </a:t>
            </a:r>
            <a:r>
              <a:rPr lang="en-US" sz="2200" dirty="0" smtClean="0"/>
              <a:t>P</a:t>
            </a:r>
            <a:r>
              <a:rPr lang="en-US" sz="100" dirty="0" smtClean="0"/>
              <a:t> </a:t>
            </a:r>
            <a:r>
              <a:rPr lang="en-US" sz="2200" dirty="0" smtClean="0"/>
              <a:t>L</a:t>
            </a:r>
            <a:r>
              <a:rPr lang="en-US" sz="100" dirty="0" smtClean="0"/>
              <a:t> </a:t>
            </a:r>
            <a:r>
              <a:rPr lang="en-US" sz="2200" dirty="0" smtClean="0"/>
              <a:t>S </a:t>
            </a:r>
            <a:r>
              <a:rPr lang="en-US" sz="2200" dirty="0"/>
              <a:t>routing</a:t>
            </a:r>
            <a:r>
              <a:rPr lang="en-US" sz="2200" dirty="0" smtClean="0"/>
              <a:t>,</a:t>
            </a:r>
            <a:endParaRPr lang="en-US" sz="2200" dirty="0"/>
          </a:p>
          <a:p>
            <a:pPr lvl="1">
              <a:defRPr/>
            </a:pPr>
            <a:r>
              <a:rPr lang="en-US" sz="2200" dirty="0"/>
              <a:t>e.g., link bandwidth, amount of </a:t>
            </a:r>
            <a:r>
              <a:rPr lang="en-US" sz="2200" dirty="0" smtClean="0"/>
              <a:t>“reserved” </a:t>
            </a:r>
            <a:r>
              <a:rPr lang="en-US" sz="2200" dirty="0"/>
              <a:t>link bandwidth</a:t>
            </a:r>
            <a:endParaRPr lang="en-US" sz="2200" dirty="0"/>
          </a:p>
          <a:p>
            <a:r>
              <a:rPr lang="en-US" sz="2200" dirty="0">
                <a:solidFill>
                  <a:srgbClr val="000000"/>
                </a:solidFill>
              </a:rPr>
              <a:t>entry </a:t>
            </a:r>
            <a:r>
              <a:rPr lang="en-US" sz="2200" dirty="0" smtClean="0">
                <a:solidFill>
                  <a:srgbClr val="000000"/>
                </a:solidFill>
              </a:rPr>
              <a:t>M</a:t>
            </a:r>
            <a:r>
              <a:rPr lang="en-US" sz="100" dirty="0" smtClean="0">
                <a:solidFill>
                  <a:srgbClr val="000000"/>
                </a:solidFill>
              </a:rPr>
              <a:t> </a:t>
            </a:r>
            <a:r>
              <a:rPr lang="en-US" sz="2200" dirty="0" smtClean="0">
                <a:solidFill>
                  <a:srgbClr val="000000"/>
                </a:solidFill>
              </a:rPr>
              <a:t>P</a:t>
            </a:r>
            <a:r>
              <a:rPr lang="en-US" sz="100" dirty="0" smtClean="0">
                <a:solidFill>
                  <a:srgbClr val="000000"/>
                </a:solidFill>
              </a:rPr>
              <a:t> </a:t>
            </a:r>
            <a:r>
              <a:rPr lang="en-US" sz="2200" dirty="0" smtClean="0">
                <a:solidFill>
                  <a:srgbClr val="000000"/>
                </a:solidFill>
              </a:rPr>
              <a:t>L</a:t>
            </a:r>
            <a:r>
              <a:rPr lang="en-US" sz="100" dirty="0" smtClean="0">
                <a:solidFill>
                  <a:srgbClr val="000000"/>
                </a:solidFill>
              </a:rPr>
              <a:t> </a:t>
            </a:r>
            <a:r>
              <a:rPr lang="en-US" sz="2200" dirty="0" smtClean="0">
                <a:solidFill>
                  <a:srgbClr val="000000"/>
                </a:solidFill>
              </a:rPr>
              <a:t>S </a:t>
            </a:r>
            <a:r>
              <a:rPr lang="en-US" sz="2200" dirty="0">
                <a:solidFill>
                  <a:srgbClr val="000000"/>
                </a:solidFill>
              </a:rPr>
              <a:t>router uses </a:t>
            </a:r>
            <a:r>
              <a:rPr lang="en-US" sz="2200" dirty="0" smtClean="0">
                <a:solidFill>
                  <a:srgbClr val="000000"/>
                </a:solidFill>
              </a:rPr>
              <a:t>R</a:t>
            </a:r>
            <a:r>
              <a:rPr lang="en-US" sz="100" dirty="0" smtClean="0">
                <a:solidFill>
                  <a:srgbClr val="000000"/>
                </a:solidFill>
              </a:rPr>
              <a:t> </a:t>
            </a:r>
            <a:r>
              <a:rPr lang="en-US" sz="2200" dirty="0" smtClean="0">
                <a:solidFill>
                  <a:srgbClr val="000000"/>
                </a:solidFill>
              </a:rPr>
              <a:t>S</a:t>
            </a:r>
            <a:r>
              <a:rPr lang="en-US" sz="100" dirty="0" smtClean="0">
                <a:solidFill>
                  <a:srgbClr val="000000"/>
                </a:solidFill>
              </a:rPr>
              <a:t> </a:t>
            </a:r>
            <a:r>
              <a:rPr lang="en-US" sz="2200" dirty="0" smtClean="0">
                <a:solidFill>
                  <a:srgbClr val="000000"/>
                </a:solidFill>
              </a:rPr>
              <a:t>V</a:t>
            </a:r>
            <a:r>
              <a:rPr lang="en-US" sz="100" dirty="0" smtClean="0">
                <a:solidFill>
                  <a:srgbClr val="000000"/>
                </a:solidFill>
              </a:rPr>
              <a:t> </a:t>
            </a:r>
            <a:r>
              <a:rPr lang="en-US" sz="2200" dirty="0" smtClean="0">
                <a:solidFill>
                  <a:srgbClr val="000000"/>
                </a:solidFill>
              </a:rPr>
              <a:t>P</a:t>
            </a:r>
            <a:r>
              <a:rPr lang="en-US" sz="100" dirty="0" smtClean="0">
                <a:solidFill>
                  <a:srgbClr val="000000"/>
                </a:solidFill>
              </a:rPr>
              <a:t> </a:t>
            </a:r>
            <a:r>
              <a:rPr lang="en-US" sz="2200" dirty="0" smtClean="0">
                <a:solidFill>
                  <a:srgbClr val="000000"/>
                </a:solidFill>
              </a:rPr>
              <a:t>-</a:t>
            </a:r>
            <a:r>
              <a:rPr lang="en-US" sz="100" dirty="0" smtClean="0">
                <a:solidFill>
                  <a:srgbClr val="000000"/>
                </a:solidFill>
              </a:rPr>
              <a:t> </a:t>
            </a:r>
            <a:r>
              <a:rPr lang="en-US" sz="2200" dirty="0" smtClean="0">
                <a:solidFill>
                  <a:srgbClr val="000000"/>
                </a:solidFill>
              </a:rPr>
              <a:t>T</a:t>
            </a:r>
            <a:r>
              <a:rPr lang="en-US" sz="100" dirty="0" smtClean="0">
                <a:solidFill>
                  <a:srgbClr val="000000"/>
                </a:solidFill>
              </a:rPr>
              <a:t> </a:t>
            </a:r>
            <a:r>
              <a:rPr lang="en-US" sz="2200" dirty="0" smtClean="0">
                <a:solidFill>
                  <a:srgbClr val="000000"/>
                </a:solidFill>
              </a:rPr>
              <a:t>E </a:t>
            </a:r>
            <a:r>
              <a:rPr lang="en-US" sz="2200" dirty="0">
                <a:solidFill>
                  <a:srgbClr val="000000"/>
                </a:solidFill>
              </a:rPr>
              <a:t>signaling protocol to set up </a:t>
            </a:r>
            <a:r>
              <a:rPr lang="en-US" sz="2200" dirty="0" smtClean="0">
                <a:solidFill>
                  <a:srgbClr val="000000"/>
                </a:solidFill>
              </a:rPr>
              <a:t>M</a:t>
            </a:r>
            <a:r>
              <a:rPr lang="en-US" sz="100" dirty="0" smtClean="0">
                <a:solidFill>
                  <a:srgbClr val="000000"/>
                </a:solidFill>
              </a:rPr>
              <a:t> </a:t>
            </a:r>
            <a:r>
              <a:rPr lang="en-US" sz="2200" dirty="0" smtClean="0">
                <a:solidFill>
                  <a:srgbClr val="000000"/>
                </a:solidFill>
              </a:rPr>
              <a:t>P</a:t>
            </a:r>
            <a:r>
              <a:rPr lang="en-US" sz="100" dirty="0" smtClean="0">
                <a:solidFill>
                  <a:srgbClr val="000000"/>
                </a:solidFill>
              </a:rPr>
              <a:t> </a:t>
            </a:r>
            <a:r>
              <a:rPr lang="en-US" sz="2200" dirty="0" smtClean="0">
                <a:solidFill>
                  <a:srgbClr val="000000"/>
                </a:solidFill>
              </a:rPr>
              <a:t>L</a:t>
            </a:r>
            <a:r>
              <a:rPr lang="en-US" sz="100" dirty="0" smtClean="0">
                <a:solidFill>
                  <a:srgbClr val="000000"/>
                </a:solidFill>
              </a:rPr>
              <a:t> </a:t>
            </a:r>
            <a:r>
              <a:rPr lang="en-US" sz="2200" dirty="0" smtClean="0">
                <a:solidFill>
                  <a:srgbClr val="000000"/>
                </a:solidFill>
              </a:rPr>
              <a:t>S </a:t>
            </a:r>
            <a:r>
              <a:rPr lang="en-US" sz="2200" dirty="0">
                <a:solidFill>
                  <a:srgbClr val="000000"/>
                </a:solidFill>
              </a:rPr>
              <a:t>forwarding at downstream </a:t>
            </a:r>
            <a:r>
              <a:rPr lang="en-US" sz="2200" dirty="0" smtClean="0">
                <a:solidFill>
                  <a:srgbClr val="000000"/>
                </a:solidFill>
              </a:rPr>
              <a:t>routers</a:t>
            </a:r>
            <a:endParaRPr lang="en-US" sz="2200" dirty="0">
              <a:solidFill>
                <a:srgbClr val="000000"/>
              </a:solidFill>
            </a:endParaRPr>
          </a:p>
        </p:txBody>
      </p:sp>
      <p:pic>
        <p:nvPicPr>
          <p:cNvPr id="9" name="Picture 8" descr="A series of 6 routers are connected. The left part has 2 routers stacked, R 6 and R 5, I P only routers. The remaining routers are M P L S and I P routers. Both routers link to R 4. R 4 links to 2 routers. Right, R 3, R S V P hyphen T E. Below, R, modified link state flooding2. R 3 has 2 wires. 1 goes right, line D. 1 goes below, another router. R 2 connects to the same router. This router goes right, line A. An arrow connects R 4 to all 3 other M P L S and I P router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697392" y="3954676"/>
            <a:ext cx="5749216" cy="210690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a:t>
            </a:r>
            <a:r>
              <a:rPr lang="en-IN" sz="100" dirty="0" smtClean="0"/>
              <a:t> </a:t>
            </a:r>
            <a:r>
              <a:rPr lang="en-IN" dirty="0" smtClean="0"/>
              <a:t>P</a:t>
            </a:r>
            <a:r>
              <a:rPr lang="en-IN" sz="100" dirty="0" smtClean="0"/>
              <a:t> </a:t>
            </a:r>
            <a:r>
              <a:rPr lang="en-IN" dirty="0" smtClean="0"/>
              <a:t>L</a:t>
            </a:r>
            <a:r>
              <a:rPr lang="en-IN" sz="100" dirty="0" smtClean="0"/>
              <a:t> </a:t>
            </a:r>
            <a:r>
              <a:rPr lang="en-IN" dirty="0" smtClean="0"/>
              <a:t>S </a:t>
            </a:r>
            <a:r>
              <a:rPr lang="en-IN" dirty="0"/>
              <a:t>Forwarding Tables</a:t>
            </a:r>
            <a:endParaRPr lang="en-IN" dirty="0"/>
          </a:p>
        </p:txBody>
      </p:sp>
      <p:pic>
        <p:nvPicPr>
          <p:cNvPr id="6" name="Picture 5" descr="A series of 6 routers are connected. I P only routers 5 and 6 are connected to M P L S router 4. The remaining routers are M P L S and I P routers, with tables attached. Each table has 4 columns, in label, out label, destination, out interface. Both I P only routers link to R 4. R 4, table. There are 3 rows, column 1 is blank. Row 1. Out label, 10. Destination, A. Out interface, 0. Row 2. Out label, 12. Destination, D. Out interface, 0. Row 3. Out label, 8. Destination, A. Out interface, 1. R 4 links to 2 routers. Right, line 0, R 3. R 3, table. There are 2 rows. Row 1. In label, 10. Out label, 6. Destination, A. Out interface, 1. Row 2. In label, 12. Out label, 9. Destination, D. Out interface, 0. R 3 has 2 wires. 1 goes right, line 0, to line D. 1 goes below, line 1, to another router. Other router, table. There is 1 row. In label, 6. Out label, blank. Destination, A. Out interface, 0. This router has a wire going right, line 0, to line A. Below R 4, R 2. R 2 connects to the same router. R 2, table. There is 1 row. In label, 8. Out label, 6. Destination, A. Out interface, 0."/>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812764" y="1769440"/>
            <a:ext cx="5518470" cy="4271620"/>
          </a:xfrm>
          <a:prstGeom prst="rect">
            <a:avLst/>
          </a:prstGeom>
        </p:spPr>
      </p:pic>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smtClean="0">
                <a:solidFill>
                  <a:schemeClr val="tx2"/>
                </a:solidFill>
                <a:latin typeface="Times New Roman" panose="02020603050405020304" pitchFamily="18" charset="0"/>
                <a:cs typeface="Times New Roman" panose="02020603050405020304" pitchFamily="18" charset="0"/>
              </a:rPr>
              <a:t>Learning Objectives </a:t>
            </a:r>
            <a:r>
              <a:rPr lang="en-IN" sz="2000" b="0" dirty="0" smtClean="0">
                <a:solidFill>
                  <a:schemeClr val="tx2"/>
                </a:solidFill>
                <a:latin typeface="Times New Roman" panose="02020603050405020304" pitchFamily="18" charset="0"/>
                <a:cs typeface="Times New Roman" panose="02020603050405020304" pitchFamily="18" charset="0"/>
              </a:rPr>
              <a:t>(8 of 9)</a:t>
            </a:r>
            <a:endParaRPr lang="en-IN" sz="2000" b="0" dirty="0">
              <a:solidFill>
                <a:schemeClr val="tx2"/>
              </a:solidFill>
              <a:latin typeface="Times New Roman" panose="02020603050405020304" pitchFamily="18" charset="0"/>
              <a:cs typeface="Times New Roman" panose="02020603050405020304" pitchFamily="18" charset="0"/>
            </a:endParaRPr>
          </a:p>
        </p:txBody>
      </p:sp>
      <p:sp>
        <p:nvSpPr>
          <p:cNvPr id="5" name="Text Placeholder 4"/>
          <p:cNvSpPr>
            <a:spLocks noGrp="1"/>
          </p:cNvSpPr>
          <p:nvPr>
            <p:ph idx="1"/>
          </p:nvPr>
        </p:nvSpPr>
        <p:spPr>
          <a:xfrm>
            <a:off x="457200" y="1600201"/>
            <a:ext cx="8229600" cy="4657724"/>
          </a:xfrm>
        </p:spPr>
        <p:txBody>
          <a:bodyPr/>
          <a:lstStyle/>
          <a:p>
            <a:pPr marL="0" indent="0">
              <a:spcBef>
                <a:spcPts val="600"/>
              </a:spcBef>
              <a:buFont typeface="Wingdings" panose="05000000000000000000" charset="0"/>
              <a:buNone/>
              <a:defRPr/>
            </a:pPr>
            <a:r>
              <a:rPr lang="en-US" sz="2200" b="1" dirty="0" smtClean="0">
                <a:solidFill>
                  <a:schemeClr val="tx2"/>
                </a:solidFill>
                <a:latin typeface="+mn-lt"/>
              </a:rPr>
              <a:t>6.1</a:t>
            </a:r>
            <a:r>
              <a:rPr lang="en-US" sz="2200" dirty="0" smtClean="0">
                <a:solidFill>
                  <a:srgbClr val="CC0000"/>
                </a:solidFill>
                <a:latin typeface="+mn-lt"/>
              </a:rPr>
              <a:t> </a:t>
            </a:r>
            <a:r>
              <a:rPr lang="en-US" sz="2200" dirty="0" smtClean="0">
                <a:solidFill>
                  <a:schemeClr val="tx1"/>
                </a:solidFill>
                <a:latin typeface="+mn-lt"/>
              </a:rPr>
              <a:t>introduction, services</a:t>
            </a:r>
            <a:endParaRPr lang="en-US" sz="2200" dirty="0" smtClean="0">
              <a:solidFill>
                <a:schemeClr val="tx1"/>
              </a:solidFill>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6.2</a:t>
            </a:r>
            <a:r>
              <a:rPr lang="en-US" sz="2200" dirty="0" smtClean="0">
                <a:latin typeface="+mn-lt"/>
              </a:rPr>
              <a:t> error detection, correction</a:t>
            </a:r>
            <a:endParaRPr lang="en-US" sz="2200" dirty="0" smtClean="0">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6.3</a:t>
            </a:r>
            <a:r>
              <a:rPr lang="en-US" sz="2200" dirty="0" smtClean="0">
                <a:latin typeface="+mn-lt"/>
              </a:rPr>
              <a:t> multiple access protocols</a:t>
            </a:r>
            <a:endParaRPr lang="en-US" sz="2200" dirty="0" smtClean="0">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6.4</a:t>
            </a:r>
            <a:r>
              <a:rPr lang="en-US" sz="2200" dirty="0" smtClean="0">
                <a:latin typeface="+mn-lt"/>
              </a:rPr>
              <a:t> LANs</a:t>
            </a:r>
            <a:endParaRPr lang="en-US" sz="2200" dirty="0" smtClean="0">
              <a:latin typeface="+mn-lt"/>
            </a:endParaRPr>
          </a:p>
          <a:p>
            <a:pPr marL="741680" lvl="1" indent="-284480">
              <a:defRPr/>
            </a:pPr>
            <a:r>
              <a:rPr lang="en-US" sz="2200" dirty="0">
                <a:latin typeface="+mn-lt"/>
              </a:rPr>
              <a:t>addressing, </a:t>
            </a:r>
            <a:r>
              <a:rPr lang="en-US" sz="2200" dirty="0" smtClean="0">
                <a:latin typeface="+mn-lt"/>
              </a:rPr>
              <a:t>A</a:t>
            </a:r>
            <a:r>
              <a:rPr lang="en-US" sz="100" dirty="0" smtClean="0">
                <a:latin typeface="+mn-lt"/>
              </a:rPr>
              <a:t> </a:t>
            </a:r>
            <a:r>
              <a:rPr lang="en-US" sz="2200" dirty="0" smtClean="0">
                <a:latin typeface="+mn-lt"/>
              </a:rPr>
              <a:t>R</a:t>
            </a:r>
            <a:r>
              <a:rPr lang="en-US" sz="100" dirty="0" smtClean="0">
                <a:latin typeface="+mn-lt"/>
              </a:rPr>
              <a:t> </a:t>
            </a:r>
            <a:r>
              <a:rPr lang="en-US" sz="2200" dirty="0" smtClean="0">
                <a:latin typeface="+mn-lt"/>
              </a:rPr>
              <a:t>P</a:t>
            </a:r>
            <a:endParaRPr lang="en-US" sz="2200" dirty="0">
              <a:latin typeface="+mn-lt"/>
            </a:endParaRPr>
          </a:p>
          <a:p>
            <a:pPr marL="741680" lvl="1" indent="-284480">
              <a:defRPr/>
            </a:pPr>
            <a:r>
              <a:rPr lang="en-US" sz="2200" dirty="0">
                <a:latin typeface="+mn-lt"/>
              </a:rPr>
              <a:t>Ethernet</a:t>
            </a:r>
            <a:endParaRPr lang="en-US" sz="2200" dirty="0">
              <a:latin typeface="+mn-lt"/>
            </a:endParaRPr>
          </a:p>
          <a:p>
            <a:pPr marL="741680" lvl="1" indent="-284480">
              <a:defRPr/>
            </a:pPr>
            <a:r>
              <a:rPr lang="en-US" sz="2200" dirty="0">
                <a:latin typeface="+mn-lt"/>
              </a:rPr>
              <a:t>switches</a:t>
            </a:r>
            <a:endParaRPr lang="en-US" sz="2200" dirty="0">
              <a:latin typeface="+mn-lt"/>
            </a:endParaRPr>
          </a:p>
          <a:p>
            <a:pPr marL="741680" lvl="1" indent="-284480">
              <a:defRPr/>
            </a:pPr>
            <a:r>
              <a:rPr lang="en-US" sz="2200" dirty="0" smtClean="0">
                <a:latin typeface="+mn-lt"/>
              </a:rPr>
              <a:t>V</a:t>
            </a:r>
            <a:r>
              <a:rPr lang="en-US" sz="100" dirty="0" smtClean="0">
                <a:latin typeface="+mn-lt"/>
              </a:rPr>
              <a:t> </a:t>
            </a:r>
            <a:r>
              <a:rPr lang="en-US" sz="2200" dirty="0" smtClean="0">
                <a:latin typeface="+mn-lt"/>
              </a:rPr>
              <a:t>LANS</a:t>
            </a:r>
            <a:endParaRPr lang="en-US" sz="2200" dirty="0" smtClean="0">
              <a:latin typeface="+mn-lt"/>
            </a:endParaRPr>
          </a:p>
          <a:p>
            <a:pPr marL="0" indent="0">
              <a:spcBef>
                <a:spcPts val="600"/>
              </a:spcBef>
              <a:buFont typeface="Wingdings" panose="05000000000000000000" charset="0"/>
              <a:buNone/>
              <a:defRPr/>
            </a:pPr>
            <a:r>
              <a:rPr lang="en-US" sz="2200" b="1" dirty="0">
                <a:solidFill>
                  <a:schemeClr val="tx2"/>
                </a:solidFill>
                <a:latin typeface="+mn-lt"/>
              </a:rPr>
              <a:t>6.5</a:t>
            </a:r>
            <a:r>
              <a:rPr lang="en-US" sz="2200" dirty="0">
                <a:latin typeface="+mn-lt"/>
              </a:rPr>
              <a:t> link virtualization: </a:t>
            </a:r>
            <a:r>
              <a:rPr lang="en-US" sz="2200" dirty="0" smtClean="0">
                <a:latin typeface="+mn-lt"/>
              </a:rPr>
              <a:t>M</a:t>
            </a:r>
            <a:r>
              <a:rPr lang="en-US" sz="100" dirty="0" smtClean="0">
                <a:latin typeface="+mn-lt"/>
              </a:rPr>
              <a:t> </a:t>
            </a:r>
            <a:r>
              <a:rPr lang="en-US" sz="2200" dirty="0" smtClean="0">
                <a:latin typeface="+mn-lt"/>
              </a:rPr>
              <a:t>P</a:t>
            </a:r>
            <a:r>
              <a:rPr lang="en-US" sz="100" dirty="0" smtClean="0">
                <a:latin typeface="+mn-lt"/>
              </a:rPr>
              <a:t> </a:t>
            </a:r>
            <a:r>
              <a:rPr lang="en-US" sz="2200" dirty="0" smtClean="0">
                <a:latin typeface="+mn-lt"/>
              </a:rPr>
              <a:t>L</a:t>
            </a:r>
            <a:r>
              <a:rPr lang="en-US" sz="100" dirty="0" smtClean="0">
                <a:latin typeface="+mn-lt"/>
              </a:rPr>
              <a:t> </a:t>
            </a:r>
            <a:r>
              <a:rPr lang="en-US" sz="2200" dirty="0" smtClean="0">
                <a:latin typeface="+mn-lt"/>
              </a:rPr>
              <a:t>S</a:t>
            </a:r>
            <a:endParaRPr lang="en-US" sz="2200" dirty="0">
              <a:latin typeface="+mn-lt"/>
            </a:endParaRPr>
          </a:p>
          <a:p>
            <a:pPr marL="0" indent="0">
              <a:spcBef>
                <a:spcPts val="600"/>
              </a:spcBef>
              <a:buFont typeface="Wingdings" panose="05000000000000000000" charset="0"/>
              <a:buNone/>
              <a:defRPr/>
            </a:pPr>
            <a:r>
              <a:rPr lang="en-US" sz="2200" b="1" dirty="0">
                <a:solidFill>
                  <a:schemeClr val="tx2"/>
                </a:solidFill>
                <a:latin typeface="+mn-lt"/>
              </a:rPr>
              <a:t>6.6</a:t>
            </a:r>
            <a:r>
              <a:rPr lang="en-US" sz="2200" dirty="0">
                <a:latin typeface="+mn-lt"/>
              </a:rPr>
              <a:t> </a:t>
            </a:r>
            <a:r>
              <a:rPr lang="en-US" sz="2200" b="1" dirty="0">
                <a:latin typeface="+mn-lt"/>
              </a:rPr>
              <a:t>data center networking</a:t>
            </a:r>
            <a:endParaRPr lang="en-US" sz="2200" b="1" dirty="0">
              <a:latin typeface="+mn-lt"/>
            </a:endParaRPr>
          </a:p>
          <a:p>
            <a:pPr marL="0" indent="0">
              <a:spcBef>
                <a:spcPts val="600"/>
              </a:spcBef>
              <a:buFont typeface="Wingdings" panose="05000000000000000000" charset="0"/>
              <a:buNone/>
              <a:defRPr/>
            </a:pPr>
            <a:r>
              <a:rPr lang="en-US" sz="2200" b="1" dirty="0">
                <a:solidFill>
                  <a:schemeClr val="tx2"/>
                </a:solidFill>
                <a:latin typeface="+mn-lt"/>
              </a:rPr>
              <a:t>6.7</a:t>
            </a:r>
            <a:r>
              <a:rPr lang="en-US" sz="2200" dirty="0">
                <a:latin typeface="+mn-lt"/>
              </a:rPr>
              <a:t> a day in the life of a web </a:t>
            </a:r>
            <a:r>
              <a:rPr lang="en-US" sz="2200" dirty="0" smtClean="0">
                <a:latin typeface="+mn-lt"/>
              </a:rPr>
              <a:t>request</a:t>
            </a:r>
            <a:endParaRPr lang="en-US" sz="2200"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IN" dirty="0"/>
              <a:t>Data Center </a:t>
            </a:r>
            <a:r>
              <a:rPr lang="en-IN" dirty="0" smtClean="0"/>
              <a:t>Networks </a:t>
            </a:r>
            <a:r>
              <a:rPr lang="en-IN" sz="2000" b="0" dirty="0" smtClean="0"/>
              <a:t>(1 of 3)</a:t>
            </a:r>
            <a:endParaRPr lang="en-IN" sz="2000" b="0" dirty="0"/>
          </a:p>
        </p:txBody>
      </p:sp>
      <p:sp>
        <p:nvSpPr>
          <p:cNvPr id="5" name="Text Placeholder 4"/>
          <p:cNvSpPr>
            <a:spLocks noGrp="1"/>
          </p:cNvSpPr>
          <p:nvPr>
            <p:ph type="body" idx="1"/>
          </p:nvPr>
        </p:nvSpPr>
        <p:spPr>
          <a:xfrm>
            <a:off x="457200" y="1600200"/>
            <a:ext cx="4467225" cy="4525963"/>
          </a:xfrm>
        </p:spPr>
        <p:txBody>
          <a:bodyPr/>
          <a:lstStyle/>
          <a:p>
            <a:pPr>
              <a:defRPr/>
            </a:pPr>
            <a:r>
              <a:rPr lang="en-US" sz="1800" dirty="0">
                <a:latin typeface="+mn-lt"/>
              </a:rPr>
              <a:t>10’s to 100’s of thousands of hosts, often closely coupled, in close proximity:</a:t>
            </a:r>
            <a:endParaRPr lang="en-US" sz="1800" dirty="0">
              <a:latin typeface="+mn-lt"/>
            </a:endParaRPr>
          </a:p>
          <a:p>
            <a:pPr lvl="1">
              <a:defRPr/>
            </a:pPr>
            <a:r>
              <a:rPr lang="en-US" sz="1800" dirty="0">
                <a:latin typeface="+mn-lt"/>
              </a:rPr>
              <a:t>e-business (e.g. Amazon)</a:t>
            </a:r>
            <a:endParaRPr lang="en-US" sz="1800" dirty="0">
              <a:latin typeface="+mn-lt"/>
            </a:endParaRPr>
          </a:p>
          <a:p>
            <a:pPr lvl="1">
              <a:defRPr/>
            </a:pPr>
            <a:r>
              <a:rPr lang="en-US" sz="1800" dirty="0">
                <a:latin typeface="+mn-lt"/>
              </a:rPr>
              <a:t>content-servers (e.g., YouTube, Akamai, Apple, Microsoft)</a:t>
            </a:r>
            <a:endParaRPr lang="en-US" sz="1800" dirty="0">
              <a:latin typeface="+mn-lt"/>
            </a:endParaRPr>
          </a:p>
          <a:p>
            <a:pPr lvl="1">
              <a:defRPr/>
            </a:pPr>
            <a:r>
              <a:rPr lang="en-US" sz="1800" dirty="0">
                <a:latin typeface="+mn-lt"/>
              </a:rPr>
              <a:t>search engines, data mining (e.g., Google)</a:t>
            </a:r>
            <a:endParaRPr lang="en-US" sz="1800" dirty="0">
              <a:latin typeface="+mn-lt"/>
            </a:endParaRPr>
          </a:p>
          <a:p>
            <a:pPr>
              <a:defRPr/>
            </a:pPr>
            <a:r>
              <a:rPr lang="en-US" sz="1800" dirty="0">
                <a:latin typeface="+mn-lt"/>
              </a:rPr>
              <a:t>challenges:</a:t>
            </a:r>
            <a:endParaRPr lang="en-US" sz="1800" dirty="0">
              <a:latin typeface="+mn-lt"/>
            </a:endParaRPr>
          </a:p>
          <a:p>
            <a:pPr lvl="1">
              <a:defRPr/>
            </a:pPr>
            <a:r>
              <a:rPr lang="en-US" sz="1800" dirty="0">
                <a:latin typeface="+mn-lt"/>
              </a:rPr>
              <a:t>multiple applications, each serving massive numbers of </a:t>
            </a:r>
            <a:r>
              <a:rPr lang="en-US" sz="1800" dirty="0" smtClean="0">
                <a:latin typeface="+mn-lt"/>
              </a:rPr>
              <a:t>clients</a:t>
            </a:r>
            <a:endParaRPr lang="en-US" sz="1800" dirty="0">
              <a:latin typeface="+mn-lt"/>
            </a:endParaRPr>
          </a:p>
          <a:p>
            <a:pPr lvl="1">
              <a:defRPr/>
            </a:pPr>
            <a:r>
              <a:rPr lang="en-US" sz="1800" dirty="0">
                <a:latin typeface="+mn-lt"/>
              </a:rPr>
              <a:t>managing/balancing load, avoiding processing, networking, data </a:t>
            </a:r>
            <a:r>
              <a:rPr lang="en-US" sz="1800" dirty="0" smtClean="0">
                <a:latin typeface="+mn-lt"/>
              </a:rPr>
              <a:t>bottlenecks</a:t>
            </a:r>
            <a:endParaRPr lang="en-US" sz="1800" dirty="0" smtClean="0">
              <a:latin typeface="+mn-lt"/>
            </a:endParaRPr>
          </a:p>
        </p:txBody>
      </p:sp>
      <p:pic>
        <p:nvPicPr>
          <p:cNvPr id="6" name="Picture 5" descr="A photo of a 40 foot Microsoft container. There are many shelves of P C’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495360" y="2274062"/>
            <a:ext cx="3220581" cy="2309876"/>
          </a:xfrm>
          <a:prstGeom prst="rect">
            <a:avLst/>
          </a:prstGeom>
        </p:spPr>
      </p:pic>
      <p:sp>
        <p:nvSpPr>
          <p:cNvPr id="8" name="Text Placeholder 7"/>
          <p:cNvSpPr>
            <a:spLocks noGrp="1"/>
          </p:cNvSpPr>
          <p:nvPr>
            <p:ph type="body" idx="2"/>
          </p:nvPr>
        </p:nvSpPr>
        <p:spPr>
          <a:xfrm>
            <a:off x="5495360" y="4800601"/>
            <a:ext cx="3191440" cy="895350"/>
          </a:xfrm>
        </p:spPr>
        <p:txBody>
          <a:bodyPr/>
          <a:lstStyle/>
          <a:p>
            <a:pPr marL="0" indent="0">
              <a:buNone/>
            </a:pPr>
            <a:r>
              <a:rPr lang="en-US" sz="1800" dirty="0">
                <a:latin typeface="+mn-lt"/>
                <a:cs typeface="Arial" panose="020B0604020202020204" pitchFamily="34" charset="0"/>
              </a:rPr>
              <a:t>Inside a </a:t>
            </a:r>
            <a:r>
              <a:rPr lang="en-US" sz="1800" dirty="0" smtClean="0">
                <a:latin typeface="+mn-lt"/>
                <a:cs typeface="Arial" panose="020B0604020202020204" pitchFamily="34" charset="0"/>
              </a:rPr>
              <a:t>40-f t </a:t>
            </a:r>
            <a:r>
              <a:rPr lang="en-US" sz="1800" dirty="0">
                <a:latin typeface="+mn-lt"/>
                <a:cs typeface="Arial" panose="020B0604020202020204" pitchFamily="34" charset="0"/>
              </a:rPr>
              <a:t>Microsoft container, </a:t>
            </a:r>
            <a:r>
              <a:rPr lang="en-US" sz="1800" dirty="0" smtClean="0">
                <a:latin typeface="+mn-lt"/>
                <a:cs typeface="Arial" panose="020B0604020202020204" pitchFamily="34" charset="0"/>
              </a:rPr>
              <a:t>Chicago </a:t>
            </a:r>
            <a:r>
              <a:rPr lang="en-US" sz="1800" dirty="0">
                <a:latin typeface="+mn-lt"/>
                <a:cs typeface="Arial" panose="020B0604020202020204" pitchFamily="34" charset="0"/>
              </a:rPr>
              <a:t>data </a:t>
            </a:r>
            <a:r>
              <a:rPr lang="en-US" sz="1800" dirty="0" smtClean="0">
                <a:latin typeface="+mn-lt"/>
                <a:cs typeface="Arial" panose="020B0604020202020204" pitchFamily="34" charset="0"/>
              </a:rPr>
              <a:t>center</a:t>
            </a:r>
            <a:endParaRPr lang="en-US" sz="1800" dirty="0">
              <a:latin typeface="+mn-lt"/>
              <a:cs typeface="Arial" panose="020B0604020202020204" pitchFamily="34" charset="0"/>
            </a:endParaRPr>
          </a:p>
        </p:txBody>
      </p:sp>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IN" dirty="0"/>
              <a:t>Data Center </a:t>
            </a:r>
            <a:r>
              <a:rPr lang="en-IN" dirty="0" smtClean="0"/>
              <a:t>Networks </a:t>
            </a:r>
            <a:r>
              <a:rPr lang="en-IN" sz="2000" b="0" dirty="0" smtClean="0"/>
              <a:t>(2 of 3)</a:t>
            </a:r>
            <a:endParaRPr lang="en-IN" sz="2000" b="0" dirty="0"/>
          </a:p>
        </p:txBody>
      </p:sp>
      <p:sp>
        <p:nvSpPr>
          <p:cNvPr id="6" name="Text Placeholder 5"/>
          <p:cNvSpPr>
            <a:spLocks noGrp="1"/>
          </p:cNvSpPr>
          <p:nvPr>
            <p:ph type="body" idx="1"/>
          </p:nvPr>
        </p:nvSpPr>
        <p:spPr>
          <a:xfrm>
            <a:off x="457200" y="1600200"/>
            <a:ext cx="3603356" cy="4525963"/>
          </a:xfrm>
        </p:spPr>
        <p:txBody>
          <a:bodyPr/>
          <a:lstStyle/>
          <a:p>
            <a:pPr>
              <a:defRPr/>
            </a:pPr>
            <a:r>
              <a:rPr lang="en-US" sz="2200" b="1" dirty="0" smtClean="0">
                <a:solidFill>
                  <a:schemeClr val="tx1"/>
                </a:solidFill>
                <a:cs typeface="Gill Sans MT" panose="020B0502020104020203"/>
              </a:rPr>
              <a:t>load balancer: application-layer routing</a:t>
            </a:r>
            <a:endParaRPr lang="en-US" sz="2200" b="1" dirty="0" smtClean="0">
              <a:solidFill>
                <a:schemeClr val="tx1"/>
              </a:solidFill>
              <a:cs typeface="Gill Sans MT" panose="020B0502020104020203"/>
            </a:endParaRPr>
          </a:p>
          <a:p>
            <a:pPr marL="741680" indent="-284480">
              <a:spcBef>
                <a:spcPts val="600"/>
              </a:spcBef>
              <a:buClr>
                <a:schemeClr val="tx2"/>
              </a:buClr>
              <a:buFont typeface="Arial" panose="020B0604020202020204" pitchFamily="34" charset="0"/>
              <a:buChar char="–"/>
              <a:defRPr/>
            </a:pPr>
            <a:r>
              <a:rPr lang="en-US" sz="2200" dirty="0" smtClean="0">
                <a:cs typeface="Gill Sans MT" panose="020B0502020104020203"/>
              </a:rPr>
              <a:t>receives external client requests</a:t>
            </a:r>
            <a:endParaRPr lang="en-US" sz="2200" dirty="0" smtClean="0">
              <a:cs typeface="Gill Sans MT" panose="020B0502020104020203"/>
            </a:endParaRPr>
          </a:p>
          <a:p>
            <a:pPr marL="741680" indent="-284480">
              <a:spcBef>
                <a:spcPts val="600"/>
              </a:spcBef>
              <a:buClr>
                <a:schemeClr val="tx2"/>
              </a:buClr>
              <a:buFont typeface="Arial" panose="020B0604020202020204" pitchFamily="34" charset="0"/>
              <a:buChar char="–"/>
              <a:defRPr/>
            </a:pPr>
            <a:r>
              <a:rPr lang="en-US" sz="2200" dirty="0" smtClean="0">
                <a:cs typeface="Gill Sans MT" panose="020B0502020104020203"/>
              </a:rPr>
              <a:t>directs workload within data center</a:t>
            </a:r>
            <a:endParaRPr lang="en-US" sz="2200" dirty="0" smtClean="0">
              <a:cs typeface="Gill Sans MT" panose="020B0502020104020203"/>
            </a:endParaRPr>
          </a:p>
          <a:p>
            <a:pPr marL="741680" indent="-284480">
              <a:spcBef>
                <a:spcPts val="600"/>
              </a:spcBef>
              <a:buClr>
                <a:schemeClr val="tx2"/>
              </a:buClr>
              <a:buFont typeface="Arial" panose="020B0604020202020204" pitchFamily="34" charset="0"/>
              <a:buChar char="–"/>
              <a:defRPr/>
            </a:pPr>
            <a:r>
              <a:rPr lang="en-US" sz="2200" dirty="0" smtClean="0">
                <a:cs typeface="Gill Sans MT" panose="020B0502020104020203"/>
              </a:rPr>
              <a:t>returns results to external client (hiding data center internals from client)</a:t>
            </a:r>
            <a:endParaRPr lang="en-US" sz="2200" dirty="0">
              <a:cs typeface="Gill Sans MT" panose="020B0502020104020203"/>
            </a:endParaRPr>
          </a:p>
        </p:txBody>
      </p:sp>
      <p:pic>
        <p:nvPicPr>
          <p:cNvPr id="8" name="Picture 7" descr="A diagram begins at the top and branches down in 6 levels. Level 1, border router. Beside the router is the internet. Level 2, 2 access routers. Level 3, 2 tier 1 switches, 1 switch for each access router. Both switches connect to a server, load balancer. Level 4, 4 tier 2 switches, 2 switches for each tier 1 switches. Level 5, 16 T O R switches, 4 for each of the 4 tier 2 switches. Level 6, 16 server stacks, 1 stack for each T O R switch. 2 different stacks are connected by going up both tier 2 and tier 1 switches, and back down a different tier 2 switch. At the top, the internet connects by going through all the levels, including the load balancer, to a server rack, and back up."/>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376250" y="2187217"/>
            <a:ext cx="4310550" cy="2495834"/>
          </a:xfrm>
          <a:prstGeom prst="rect">
            <a:avLst/>
          </a:prstGeom>
        </p:spPr>
      </p:pic>
    </p:spTree>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Data Center </a:t>
            </a:r>
            <a:r>
              <a:rPr lang="en-IN" dirty="0" smtClean="0"/>
              <a:t>Networks </a:t>
            </a:r>
            <a:r>
              <a:rPr lang="en-IN" sz="2000" b="0" dirty="0" smtClean="0"/>
              <a:t>(3 of 3)</a:t>
            </a:r>
            <a:endParaRPr lang="en-IN" sz="2000" b="0" dirty="0"/>
          </a:p>
        </p:txBody>
      </p:sp>
      <p:sp>
        <p:nvSpPr>
          <p:cNvPr id="3" name="Text Placeholder 2"/>
          <p:cNvSpPr>
            <a:spLocks noGrp="1"/>
          </p:cNvSpPr>
          <p:nvPr>
            <p:ph type="body" idx="1"/>
          </p:nvPr>
        </p:nvSpPr>
        <p:spPr>
          <a:xfrm>
            <a:off x="457200" y="1600201"/>
            <a:ext cx="8229600" cy="1790700"/>
          </a:xfrm>
        </p:spPr>
        <p:txBody>
          <a:bodyPr/>
          <a:lstStyle/>
          <a:p>
            <a:pPr>
              <a:buClr>
                <a:schemeClr val="tx2"/>
              </a:buClr>
            </a:pPr>
            <a:r>
              <a:rPr lang="en-US" dirty="0"/>
              <a:t>rich interconnection among switches, racks:</a:t>
            </a:r>
            <a:endParaRPr lang="en-US" dirty="0"/>
          </a:p>
          <a:p>
            <a:pPr marL="741680" lvl="1" indent="-284480">
              <a:buClr>
                <a:schemeClr val="tx2"/>
              </a:buClr>
              <a:buFont typeface="Arial" panose="020B0604020202020204" pitchFamily="34" charset="0"/>
              <a:buChar char="–"/>
            </a:pPr>
            <a:r>
              <a:rPr lang="en-US" dirty="0"/>
              <a:t>increased throughput between racks (multiple routing paths possible)</a:t>
            </a:r>
            <a:endParaRPr lang="en-US" dirty="0"/>
          </a:p>
          <a:p>
            <a:pPr marL="741680" lvl="1" indent="-284480">
              <a:buClr>
                <a:schemeClr val="tx2"/>
              </a:buClr>
              <a:buFont typeface="Arial" panose="020B0604020202020204" pitchFamily="34" charset="0"/>
              <a:buChar char="–"/>
            </a:pPr>
            <a:r>
              <a:rPr lang="en-US" dirty="0"/>
              <a:t>increased reliability via </a:t>
            </a:r>
            <a:r>
              <a:rPr lang="en-US" dirty="0" smtClean="0"/>
              <a:t>redundancy</a:t>
            </a:r>
            <a:endParaRPr lang="en-US" dirty="0"/>
          </a:p>
        </p:txBody>
      </p:sp>
      <p:pic>
        <p:nvPicPr>
          <p:cNvPr id="4" name="Picture 3" descr="There are 4 levels of connected switches and server racks. Level 1, 4 tier 1 switches. Level 2, 4 tier 2 switches. Each switch in level 1 is connected to every switch in level 2, and vice versa. Level 3, 16 T O R switches, 4 per tier 2 switch. Level 4, 16 server stacks, 1 stack per T O R switch."/>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512556" y="3753756"/>
            <a:ext cx="6080789" cy="2379437"/>
          </a:xfrm>
          <a:prstGeom prst="rect">
            <a:avLst/>
          </a:prstGeom>
        </p:spPr>
      </p:pic>
    </p:spTree>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smtClean="0">
                <a:solidFill>
                  <a:schemeClr val="tx2"/>
                </a:solidFill>
                <a:latin typeface="Times New Roman" panose="02020603050405020304" pitchFamily="18" charset="0"/>
                <a:cs typeface="Times New Roman" panose="02020603050405020304" pitchFamily="18" charset="0"/>
              </a:rPr>
              <a:t>Learning Objectives </a:t>
            </a:r>
            <a:r>
              <a:rPr lang="en-IN" sz="2000" b="0" dirty="0" smtClean="0">
                <a:solidFill>
                  <a:schemeClr val="tx2"/>
                </a:solidFill>
                <a:latin typeface="Times New Roman" panose="02020603050405020304" pitchFamily="18" charset="0"/>
                <a:cs typeface="Times New Roman" panose="02020603050405020304" pitchFamily="18" charset="0"/>
              </a:rPr>
              <a:t>(9 of 9)</a:t>
            </a:r>
            <a:endParaRPr lang="en-IN" sz="2000" b="0" dirty="0">
              <a:solidFill>
                <a:schemeClr val="tx2"/>
              </a:solidFill>
              <a:latin typeface="Times New Roman" panose="02020603050405020304" pitchFamily="18" charset="0"/>
              <a:cs typeface="Times New Roman" panose="02020603050405020304" pitchFamily="18" charset="0"/>
            </a:endParaRPr>
          </a:p>
        </p:txBody>
      </p:sp>
      <p:sp>
        <p:nvSpPr>
          <p:cNvPr id="5" name="Text Placeholder 4"/>
          <p:cNvSpPr>
            <a:spLocks noGrp="1"/>
          </p:cNvSpPr>
          <p:nvPr>
            <p:ph idx="1"/>
          </p:nvPr>
        </p:nvSpPr>
        <p:spPr>
          <a:xfrm>
            <a:off x="457200" y="1600201"/>
            <a:ext cx="8229600" cy="4657724"/>
          </a:xfrm>
        </p:spPr>
        <p:txBody>
          <a:bodyPr/>
          <a:lstStyle/>
          <a:p>
            <a:pPr marL="0" indent="0">
              <a:spcBef>
                <a:spcPts val="600"/>
              </a:spcBef>
              <a:buFont typeface="Wingdings" panose="05000000000000000000" charset="0"/>
              <a:buNone/>
              <a:defRPr/>
            </a:pPr>
            <a:r>
              <a:rPr lang="en-US" sz="2200" b="1" dirty="0" smtClean="0">
                <a:solidFill>
                  <a:schemeClr val="tx2"/>
                </a:solidFill>
                <a:latin typeface="+mn-lt"/>
              </a:rPr>
              <a:t>6.1</a:t>
            </a:r>
            <a:r>
              <a:rPr lang="en-US" sz="2200" dirty="0" smtClean="0">
                <a:solidFill>
                  <a:srgbClr val="CC0000"/>
                </a:solidFill>
                <a:latin typeface="+mn-lt"/>
              </a:rPr>
              <a:t> </a:t>
            </a:r>
            <a:r>
              <a:rPr lang="en-US" sz="2200" dirty="0" smtClean="0">
                <a:solidFill>
                  <a:schemeClr val="tx1"/>
                </a:solidFill>
                <a:latin typeface="+mn-lt"/>
              </a:rPr>
              <a:t>introduction, services</a:t>
            </a:r>
            <a:endParaRPr lang="en-US" sz="2200" dirty="0" smtClean="0">
              <a:solidFill>
                <a:schemeClr val="tx1"/>
              </a:solidFill>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6.2</a:t>
            </a:r>
            <a:r>
              <a:rPr lang="en-US" sz="2200" dirty="0" smtClean="0">
                <a:latin typeface="+mn-lt"/>
              </a:rPr>
              <a:t> error detection, correction</a:t>
            </a:r>
            <a:endParaRPr lang="en-US" sz="2200" dirty="0" smtClean="0">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6.3</a:t>
            </a:r>
            <a:r>
              <a:rPr lang="en-US" sz="2200" dirty="0" smtClean="0">
                <a:latin typeface="+mn-lt"/>
              </a:rPr>
              <a:t> multiple access protocols</a:t>
            </a:r>
            <a:endParaRPr lang="en-US" sz="2200" dirty="0" smtClean="0">
              <a:latin typeface="+mn-lt"/>
            </a:endParaRPr>
          </a:p>
          <a:p>
            <a:pPr marL="0" indent="0">
              <a:spcBef>
                <a:spcPts val="600"/>
              </a:spcBef>
              <a:buFont typeface="Wingdings" panose="05000000000000000000" charset="0"/>
              <a:buNone/>
              <a:defRPr/>
            </a:pPr>
            <a:r>
              <a:rPr lang="en-US" sz="2200" b="1" dirty="0" smtClean="0">
                <a:solidFill>
                  <a:schemeClr val="tx2"/>
                </a:solidFill>
                <a:latin typeface="+mn-lt"/>
              </a:rPr>
              <a:t>6.4</a:t>
            </a:r>
            <a:r>
              <a:rPr lang="en-US" sz="2200" dirty="0" smtClean="0">
                <a:latin typeface="+mn-lt"/>
              </a:rPr>
              <a:t> LANs</a:t>
            </a:r>
            <a:endParaRPr lang="en-US" sz="2200" dirty="0" smtClean="0">
              <a:latin typeface="+mn-lt"/>
            </a:endParaRPr>
          </a:p>
          <a:p>
            <a:pPr marL="741680" lvl="1" indent="-284480">
              <a:defRPr/>
            </a:pPr>
            <a:r>
              <a:rPr lang="en-US" sz="2200" dirty="0">
                <a:latin typeface="+mn-lt"/>
              </a:rPr>
              <a:t>addressing, </a:t>
            </a:r>
            <a:r>
              <a:rPr lang="en-US" sz="2200" dirty="0" smtClean="0">
                <a:latin typeface="+mn-lt"/>
              </a:rPr>
              <a:t>A</a:t>
            </a:r>
            <a:r>
              <a:rPr lang="en-US" sz="100" dirty="0" smtClean="0">
                <a:latin typeface="+mn-lt"/>
              </a:rPr>
              <a:t> </a:t>
            </a:r>
            <a:r>
              <a:rPr lang="en-US" sz="2200" dirty="0" smtClean="0">
                <a:latin typeface="+mn-lt"/>
              </a:rPr>
              <a:t>R</a:t>
            </a:r>
            <a:r>
              <a:rPr lang="en-US" sz="100" dirty="0" smtClean="0">
                <a:latin typeface="+mn-lt"/>
              </a:rPr>
              <a:t> </a:t>
            </a:r>
            <a:r>
              <a:rPr lang="en-US" sz="2200" dirty="0" smtClean="0">
                <a:latin typeface="+mn-lt"/>
              </a:rPr>
              <a:t>P</a:t>
            </a:r>
            <a:endParaRPr lang="en-US" sz="2200" dirty="0">
              <a:latin typeface="+mn-lt"/>
            </a:endParaRPr>
          </a:p>
          <a:p>
            <a:pPr marL="741680" lvl="1" indent="-284480">
              <a:defRPr/>
            </a:pPr>
            <a:r>
              <a:rPr lang="en-US" sz="2200" dirty="0">
                <a:latin typeface="+mn-lt"/>
              </a:rPr>
              <a:t>Ethernet</a:t>
            </a:r>
            <a:endParaRPr lang="en-US" sz="2200" dirty="0">
              <a:latin typeface="+mn-lt"/>
            </a:endParaRPr>
          </a:p>
          <a:p>
            <a:pPr marL="741680" lvl="1" indent="-284480">
              <a:defRPr/>
            </a:pPr>
            <a:r>
              <a:rPr lang="en-US" sz="2200" dirty="0">
                <a:latin typeface="+mn-lt"/>
              </a:rPr>
              <a:t>switches</a:t>
            </a:r>
            <a:endParaRPr lang="en-US" sz="2200" dirty="0">
              <a:latin typeface="+mn-lt"/>
            </a:endParaRPr>
          </a:p>
          <a:p>
            <a:pPr marL="741680" lvl="1" indent="-284480">
              <a:defRPr/>
            </a:pPr>
            <a:r>
              <a:rPr lang="en-US" sz="2200" dirty="0" smtClean="0">
                <a:latin typeface="+mn-lt"/>
              </a:rPr>
              <a:t>V</a:t>
            </a:r>
            <a:r>
              <a:rPr lang="en-US" sz="100" dirty="0" smtClean="0">
                <a:latin typeface="+mn-lt"/>
              </a:rPr>
              <a:t> </a:t>
            </a:r>
            <a:r>
              <a:rPr lang="en-US" sz="2200" dirty="0" smtClean="0">
                <a:latin typeface="+mn-lt"/>
              </a:rPr>
              <a:t>LANS</a:t>
            </a:r>
            <a:endParaRPr lang="en-US" sz="2200" dirty="0" smtClean="0">
              <a:latin typeface="+mn-lt"/>
            </a:endParaRPr>
          </a:p>
          <a:p>
            <a:pPr marL="0" indent="0">
              <a:spcBef>
                <a:spcPts val="600"/>
              </a:spcBef>
              <a:buFont typeface="Wingdings" panose="05000000000000000000" charset="0"/>
              <a:buNone/>
              <a:defRPr/>
            </a:pPr>
            <a:r>
              <a:rPr lang="en-US" sz="2200" b="1" dirty="0">
                <a:solidFill>
                  <a:schemeClr val="tx2"/>
                </a:solidFill>
                <a:latin typeface="+mn-lt"/>
              </a:rPr>
              <a:t>6.5</a:t>
            </a:r>
            <a:r>
              <a:rPr lang="en-US" sz="2200" dirty="0">
                <a:latin typeface="+mn-lt"/>
              </a:rPr>
              <a:t> link virtualization: </a:t>
            </a:r>
            <a:r>
              <a:rPr lang="en-US" sz="2200" dirty="0" smtClean="0">
                <a:latin typeface="+mn-lt"/>
              </a:rPr>
              <a:t>M</a:t>
            </a:r>
            <a:r>
              <a:rPr lang="en-US" sz="100" dirty="0" smtClean="0">
                <a:latin typeface="+mn-lt"/>
              </a:rPr>
              <a:t> </a:t>
            </a:r>
            <a:r>
              <a:rPr lang="en-US" sz="2200" dirty="0" smtClean="0">
                <a:latin typeface="+mn-lt"/>
              </a:rPr>
              <a:t>P</a:t>
            </a:r>
            <a:r>
              <a:rPr lang="en-US" sz="100" dirty="0" smtClean="0">
                <a:latin typeface="+mn-lt"/>
              </a:rPr>
              <a:t> </a:t>
            </a:r>
            <a:r>
              <a:rPr lang="en-US" sz="2200" dirty="0" smtClean="0">
                <a:latin typeface="+mn-lt"/>
              </a:rPr>
              <a:t>L</a:t>
            </a:r>
            <a:r>
              <a:rPr lang="en-US" sz="100" dirty="0" smtClean="0">
                <a:latin typeface="+mn-lt"/>
              </a:rPr>
              <a:t> </a:t>
            </a:r>
            <a:r>
              <a:rPr lang="en-US" sz="2200" dirty="0" smtClean="0">
                <a:latin typeface="+mn-lt"/>
              </a:rPr>
              <a:t>S</a:t>
            </a:r>
            <a:endParaRPr lang="en-US" sz="2200" dirty="0">
              <a:latin typeface="+mn-lt"/>
            </a:endParaRPr>
          </a:p>
          <a:p>
            <a:pPr marL="0" indent="0">
              <a:spcBef>
                <a:spcPts val="600"/>
              </a:spcBef>
              <a:buFont typeface="Wingdings" panose="05000000000000000000" charset="0"/>
              <a:buNone/>
              <a:defRPr/>
            </a:pPr>
            <a:r>
              <a:rPr lang="en-US" sz="2200" b="1" dirty="0">
                <a:solidFill>
                  <a:schemeClr val="tx2"/>
                </a:solidFill>
                <a:latin typeface="+mn-lt"/>
              </a:rPr>
              <a:t>6.6</a:t>
            </a:r>
            <a:r>
              <a:rPr lang="en-US" sz="2200" dirty="0">
                <a:latin typeface="+mn-lt"/>
              </a:rPr>
              <a:t> data center networking</a:t>
            </a:r>
            <a:endParaRPr lang="en-US" sz="2200" dirty="0">
              <a:latin typeface="+mn-lt"/>
            </a:endParaRPr>
          </a:p>
          <a:p>
            <a:pPr marL="0" indent="0">
              <a:spcBef>
                <a:spcPts val="600"/>
              </a:spcBef>
              <a:buFont typeface="Wingdings" panose="05000000000000000000" charset="0"/>
              <a:buNone/>
              <a:defRPr/>
            </a:pPr>
            <a:r>
              <a:rPr lang="en-US" sz="2200" b="1" dirty="0">
                <a:solidFill>
                  <a:schemeClr val="tx2"/>
                </a:solidFill>
                <a:latin typeface="+mn-lt"/>
              </a:rPr>
              <a:t>6.7</a:t>
            </a:r>
            <a:r>
              <a:rPr lang="en-US" sz="2200" dirty="0">
                <a:latin typeface="+mn-lt"/>
              </a:rPr>
              <a:t> </a:t>
            </a:r>
            <a:r>
              <a:rPr lang="en-US" sz="2200" b="1" dirty="0">
                <a:latin typeface="+mn-lt"/>
              </a:rPr>
              <a:t>a day in the life of a web </a:t>
            </a:r>
            <a:r>
              <a:rPr lang="en-US" sz="2200" b="1" dirty="0" smtClean="0">
                <a:latin typeface="+mn-lt"/>
              </a:rPr>
              <a:t>request</a:t>
            </a:r>
            <a:endParaRPr lang="en-US" sz="2200" b="1" dirty="0">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Synthesis: A Day in the Life of a Web Request</a:t>
            </a:r>
            <a:endParaRPr lang="en-IN" dirty="0"/>
          </a:p>
        </p:txBody>
      </p:sp>
      <p:sp>
        <p:nvSpPr>
          <p:cNvPr id="5" name="Text Placeholder 4"/>
          <p:cNvSpPr>
            <a:spLocks noGrp="1"/>
          </p:cNvSpPr>
          <p:nvPr>
            <p:ph type="body" idx="1"/>
          </p:nvPr>
        </p:nvSpPr>
        <p:spPr/>
        <p:txBody>
          <a:bodyPr/>
          <a:lstStyle/>
          <a:p>
            <a:pPr>
              <a:defRPr/>
            </a:pPr>
            <a:r>
              <a:rPr lang="en-US" dirty="0"/>
              <a:t>journey down protocol stack complete!</a:t>
            </a:r>
            <a:endParaRPr lang="en-US" dirty="0"/>
          </a:p>
          <a:p>
            <a:pPr lvl="1">
              <a:defRPr/>
            </a:pPr>
            <a:r>
              <a:rPr lang="en-US" dirty="0"/>
              <a:t>application, transport, network, link</a:t>
            </a:r>
            <a:endParaRPr lang="en-US" dirty="0"/>
          </a:p>
          <a:p>
            <a:pPr>
              <a:defRPr/>
            </a:pPr>
            <a:r>
              <a:rPr lang="en-US" dirty="0"/>
              <a:t>putting-it-all-together: synthesis!</a:t>
            </a:r>
            <a:endParaRPr lang="en-US" dirty="0"/>
          </a:p>
          <a:p>
            <a:pPr lvl="1">
              <a:defRPr/>
            </a:pPr>
            <a:r>
              <a:rPr lang="en-US" b="1" dirty="0">
                <a:solidFill>
                  <a:schemeClr val="tx1"/>
                </a:solidFill>
              </a:rPr>
              <a:t>goal:</a:t>
            </a:r>
            <a:r>
              <a:rPr lang="en-US" dirty="0">
                <a:solidFill>
                  <a:srgbClr val="C00000"/>
                </a:solidFill>
              </a:rPr>
              <a:t> </a:t>
            </a:r>
            <a:r>
              <a:rPr lang="en-US" dirty="0"/>
              <a:t>identify, review, understand protocols (at all layers) involved in seemingly simple </a:t>
            </a:r>
            <a:r>
              <a:rPr lang="en-US" dirty="0" smtClean="0"/>
              <a:t>scenario: requesting </a:t>
            </a:r>
            <a:r>
              <a:rPr lang="en-US" dirty="0"/>
              <a:t>www page</a:t>
            </a:r>
            <a:endParaRPr lang="en-US" dirty="0"/>
          </a:p>
          <a:p>
            <a:pPr lvl="1">
              <a:defRPr/>
            </a:pPr>
            <a:r>
              <a:rPr lang="en-US" b="1" dirty="0">
                <a:solidFill>
                  <a:schemeClr val="tx1"/>
                </a:solidFill>
              </a:rPr>
              <a:t>scenario:</a:t>
            </a:r>
            <a:r>
              <a:rPr lang="en-US" dirty="0">
                <a:solidFill>
                  <a:srgbClr val="C00000"/>
                </a:solidFill>
              </a:rPr>
              <a:t> </a:t>
            </a:r>
            <a:r>
              <a:rPr lang="en-US" dirty="0"/>
              <a:t>student attaches laptop to campus network, requests/receives </a:t>
            </a:r>
            <a:r>
              <a:rPr lang="en-US" dirty="0" smtClean="0">
                <a:hlinkClick r:id="rId1" tooltip="http://www.google.com/"/>
              </a:rPr>
              <a:t>www.google.com</a:t>
            </a:r>
            <a:endParaRPr lang="en-US" dirty="0" smtClean="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Adaptors Communicating</a:t>
            </a:r>
            <a:endParaRPr lang="en-IN" dirty="0">
              <a:latin typeface="Times New Roman" panose="02020603050405020304" pitchFamily="18" charset="0"/>
              <a:cs typeface="Times New Roman" panose="02020603050405020304" pitchFamily="18" charset="0"/>
            </a:endParaRPr>
          </a:p>
        </p:txBody>
      </p:sp>
      <p:pic>
        <p:nvPicPr>
          <p:cNvPr id="4" name="Picture 3" descr="A diagram has 2 connected parts, sending host and receiving host. The parts are almost identical. Each part has a square at the bottom. The square has 2 parts stacked atop the other. 1, controller. 2, blank. Part 2 has a shorter height. Part 1, controller, is connected to a horizontal line above. 2 blank parts above connect to the horizontal line. Sending host. Near the horizontal line, a datagram moves down. Receiving host. near the horizontal line, a datagram moves up. Where these 2 parts are connected, a datagram moves right toward receiving host, frame."/>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869538" y="1621185"/>
            <a:ext cx="5404925" cy="2176008"/>
          </a:xfrm>
          <a:prstGeom prst="rect">
            <a:avLst/>
          </a:prstGeom>
        </p:spPr>
      </p:pic>
      <p:sp>
        <p:nvSpPr>
          <p:cNvPr id="5" name="Text Placeholder 4"/>
          <p:cNvSpPr>
            <a:spLocks noGrp="1"/>
          </p:cNvSpPr>
          <p:nvPr>
            <p:ph type="body" idx="1"/>
          </p:nvPr>
        </p:nvSpPr>
        <p:spPr>
          <a:xfrm>
            <a:off x="457200" y="3971295"/>
            <a:ext cx="8229600" cy="2355025"/>
          </a:xfrm>
        </p:spPr>
        <p:txBody>
          <a:bodyPr/>
          <a:lstStyle/>
          <a:p>
            <a:pPr marL="255905" indent="-255905">
              <a:spcBef>
                <a:spcPts val="1500"/>
              </a:spcBef>
              <a:buFont typeface="Arial" panose="020B0604020202020204" pitchFamily="34" charset="0"/>
              <a:buChar char="•"/>
              <a:defRPr/>
            </a:pPr>
            <a:r>
              <a:rPr lang="en-US" sz="2000" dirty="0">
                <a:latin typeface="+mn-lt"/>
              </a:rPr>
              <a:t>sending side:</a:t>
            </a:r>
            <a:endParaRPr lang="en-US" sz="2000" dirty="0">
              <a:latin typeface="+mn-lt"/>
            </a:endParaRPr>
          </a:p>
          <a:p>
            <a:pPr marL="741680" lvl="1" indent="-284480">
              <a:spcBef>
                <a:spcPts val="600"/>
              </a:spcBef>
              <a:buFont typeface="Arial" panose="020B0604020202020204" pitchFamily="34" charset="0"/>
              <a:buChar char="–"/>
              <a:defRPr/>
            </a:pPr>
            <a:r>
              <a:rPr lang="en-US" sz="2000" dirty="0" smtClean="0">
                <a:latin typeface="+mn-lt"/>
              </a:rPr>
              <a:t>encapsulates </a:t>
            </a:r>
            <a:r>
              <a:rPr lang="en-US" sz="2000" dirty="0">
                <a:latin typeface="+mn-lt"/>
              </a:rPr>
              <a:t>datagram in </a:t>
            </a:r>
            <a:r>
              <a:rPr lang="en-US" sz="2000" dirty="0" smtClean="0">
                <a:latin typeface="+mn-lt"/>
              </a:rPr>
              <a:t>frame</a:t>
            </a:r>
            <a:endParaRPr lang="en-US" sz="2000" dirty="0" smtClean="0">
              <a:latin typeface="+mn-lt"/>
            </a:endParaRPr>
          </a:p>
          <a:p>
            <a:pPr marL="741680" lvl="1" indent="-284480">
              <a:spcBef>
                <a:spcPts val="600"/>
              </a:spcBef>
              <a:buFont typeface="Arial" panose="020B0604020202020204" pitchFamily="34" charset="0"/>
              <a:buChar char="–"/>
              <a:defRPr/>
            </a:pPr>
            <a:r>
              <a:rPr lang="en-US" sz="2000" dirty="0"/>
              <a:t>adds error checking bits, rdt, flow control, etc.</a:t>
            </a:r>
            <a:endParaRPr lang="en-US" sz="2000" dirty="0">
              <a:latin typeface="+mn-lt"/>
            </a:endParaRPr>
          </a:p>
          <a:p>
            <a:pPr marL="255905" indent="-255905">
              <a:spcBef>
                <a:spcPts val="1500"/>
              </a:spcBef>
              <a:buFont typeface="Arial" panose="020B0604020202020204" pitchFamily="34" charset="0"/>
              <a:buChar char="•"/>
              <a:defRPr/>
            </a:pPr>
            <a:r>
              <a:rPr lang="en-US" sz="2000" dirty="0" smtClean="0">
                <a:latin typeface="+mn-lt"/>
              </a:rPr>
              <a:t>receiving </a:t>
            </a:r>
            <a:r>
              <a:rPr lang="en-US" sz="2000" dirty="0">
                <a:latin typeface="+mn-lt"/>
              </a:rPr>
              <a:t>side</a:t>
            </a:r>
            <a:endParaRPr lang="en-US" sz="2000" dirty="0">
              <a:latin typeface="+mn-lt"/>
            </a:endParaRPr>
          </a:p>
          <a:p>
            <a:pPr marL="741680" lvl="1" indent="-284480">
              <a:spcBef>
                <a:spcPts val="600"/>
              </a:spcBef>
              <a:buFont typeface="Arial" panose="020B0604020202020204" pitchFamily="34" charset="0"/>
              <a:buChar char="–"/>
              <a:defRPr/>
            </a:pPr>
            <a:r>
              <a:rPr lang="en-US" sz="2000" dirty="0">
                <a:latin typeface="+mn-lt"/>
              </a:rPr>
              <a:t>looks for errors, rdt, flow control, etc</a:t>
            </a:r>
            <a:r>
              <a:rPr lang="en-US" sz="2000" dirty="0" smtClean="0">
                <a:latin typeface="+mn-lt"/>
              </a:rPr>
              <a:t>.</a:t>
            </a:r>
            <a:endParaRPr lang="en-US" sz="2000" dirty="0" smtClean="0">
              <a:latin typeface="+mn-lt"/>
            </a:endParaRPr>
          </a:p>
          <a:p>
            <a:pPr marL="741680" lvl="1" indent="-284480">
              <a:spcBef>
                <a:spcPts val="600"/>
              </a:spcBef>
              <a:buFont typeface="Arial" panose="020B0604020202020204" pitchFamily="34" charset="0"/>
              <a:buChar char="–"/>
              <a:defRPr/>
            </a:pPr>
            <a:r>
              <a:rPr lang="en-US" sz="2000" dirty="0"/>
              <a:t>extracts datagram, passes to upper layer at receiving </a:t>
            </a:r>
            <a:r>
              <a:rPr lang="en-US" sz="2000" dirty="0" smtClean="0"/>
              <a:t>side</a:t>
            </a:r>
            <a:endParaRPr lang="en-US" sz="2000" dirty="0" smtClean="0">
              <a:latin typeface="+mn-lt"/>
            </a:endParaRPr>
          </a:p>
        </p:txBody>
      </p:sp>
    </p:spTree>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b"/>
          <a:lstStyle/>
          <a:p>
            <a:r>
              <a:rPr lang="en-IN" dirty="0"/>
              <a:t>A Day in the Life: Scenario</a:t>
            </a:r>
            <a:endParaRPr lang="en-IN" dirty="0"/>
          </a:p>
        </p:txBody>
      </p:sp>
      <p:pic>
        <p:nvPicPr>
          <p:cNvPr id="6" name="Picture 5" descr="There are 3 connected internet groups. Group 1, school network. 68 period 80 period 2 period 0 forward slash 24. There are 3 parts connected with adapters. 1, A laptop, with a browser open. 2, a switch. 3, a router. Group 2, Comcast network. 68 period 80 period 1 forward slash 13. There are 3 unconnected parts. 1, a router, connected to both groups 1 and 3. 2, a router, connected to a D N S server. 3, another router. Group 3. There are 3 parts. 1, a router, connected to group 2 and a server. 2, web server. 64 period 223 period 169 period 105. Beside this is a google web page. 3, an unconnected router. Google’s network. 64 period 223 period 160 period 0 forward slash 1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146008" y="1661229"/>
            <a:ext cx="6851985" cy="4183241"/>
          </a:xfrm>
          <a:prstGeom prst="rect">
            <a:avLst/>
          </a:prstGeom>
        </p:spPr>
      </p:pic>
    </p:spTree>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smtClean="0"/>
              <a:t>A Day in the Life… Connecting to the Internet </a:t>
            </a:r>
            <a:r>
              <a:rPr lang="en-IN" sz="2000" b="0" dirty="0" smtClean="0"/>
              <a:t>(1 of 3)</a:t>
            </a:r>
            <a:endParaRPr lang="en-IN" sz="2000" b="0" dirty="0"/>
          </a:p>
        </p:txBody>
      </p:sp>
      <p:sp>
        <p:nvSpPr>
          <p:cNvPr id="5" name="Text Placeholder 4"/>
          <p:cNvSpPr>
            <a:spLocks noGrp="1"/>
          </p:cNvSpPr>
          <p:nvPr>
            <p:ph type="body" idx="1"/>
          </p:nvPr>
        </p:nvSpPr>
        <p:spPr>
          <a:xfrm>
            <a:off x="457201" y="1590675"/>
            <a:ext cx="3638550" cy="4781550"/>
          </a:xfrm>
        </p:spPr>
        <p:txBody>
          <a:bodyPr/>
          <a:lstStyle/>
          <a:p>
            <a:r>
              <a:rPr lang="en-US" sz="1800" dirty="0" smtClean="0"/>
              <a:t>connecting laptop needs to get its own I</a:t>
            </a:r>
            <a:r>
              <a:rPr lang="en-US" sz="100" dirty="0" smtClean="0"/>
              <a:t> </a:t>
            </a:r>
            <a:r>
              <a:rPr lang="en-US" sz="1800" dirty="0" smtClean="0"/>
              <a:t>P address, addr of first-hop router, addr of D</a:t>
            </a:r>
            <a:r>
              <a:rPr lang="en-US" sz="100" dirty="0" smtClean="0"/>
              <a:t> </a:t>
            </a:r>
            <a:r>
              <a:rPr lang="en-US" sz="1800" dirty="0" smtClean="0"/>
              <a:t>N</a:t>
            </a:r>
            <a:r>
              <a:rPr lang="en-US" sz="100" dirty="0" smtClean="0"/>
              <a:t> </a:t>
            </a:r>
            <a:r>
              <a:rPr lang="en-US" sz="1800" dirty="0" smtClean="0"/>
              <a:t>S server: use </a:t>
            </a:r>
            <a:r>
              <a:rPr lang="en-US" sz="1800" b="1" dirty="0" smtClean="0">
                <a:solidFill>
                  <a:schemeClr val="tx1"/>
                </a:solidFill>
              </a:rPr>
              <a:t>D</a:t>
            </a:r>
            <a:r>
              <a:rPr lang="en-US" sz="100" b="1" dirty="0" smtClean="0">
                <a:solidFill>
                  <a:schemeClr val="tx1"/>
                </a:solidFill>
              </a:rPr>
              <a:t> </a:t>
            </a:r>
            <a:r>
              <a:rPr lang="en-US" sz="1800" b="1" dirty="0" smtClean="0">
                <a:solidFill>
                  <a:schemeClr val="tx1"/>
                </a:solidFill>
              </a:rPr>
              <a:t>H</a:t>
            </a:r>
            <a:r>
              <a:rPr lang="en-US" sz="100" b="1" dirty="0" smtClean="0">
                <a:solidFill>
                  <a:schemeClr val="tx1"/>
                </a:solidFill>
              </a:rPr>
              <a:t> </a:t>
            </a:r>
            <a:r>
              <a:rPr lang="en-US" sz="1800" b="1" dirty="0" smtClean="0">
                <a:solidFill>
                  <a:schemeClr val="tx1"/>
                </a:solidFill>
              </a:rPr>
              <a:t>C</a:t>
            </a:r>
            <a:r>
              <a:rPr lang="en-US" sz="100" b="1" dirty="0" smtClean="0">
                <a:solidFill>
                  <a:schemeClr val="tx1"/>
                </a:solidFill>
              </a:rPr>
              <a:t> </a:t>
            </a:r>
            <a:r>
              <a:rPr lang="en-US" sz="1800" b="1" dirty="0" smtClean="0">
                <a:solidFill>
                  <a:schemeClr val="tx1"/>
                </a:solidFill>
              </a:rPr>
              <a:t>P</a:t>
            </a:r>
            <a:endParaRPr lang="en-US" sz="1800" b="1" dirty="0" smtClean="0">
              <a:solidFill>
                <a:schemeClr val="tx1"/>
              </a:solidFill>
            </a:endParaRPr>
          </a:p>
          <a:p>
            <a:r>
              <a:rPr lang="en-US" sz="1800" dirty="0" smtClean="0">
                <a:solidFill>
                  <a:srgbClr val="000000"/>
                </a:solidFill>
              </a:rPr>
              <a:t>D</a:t>
            </a:r>
            <a:r>
              <a:rPr lang="en-US" sz="100" dirty="0" smtClean="0">
                <a:solidFill>
                  <a:srgbClr val="000000"/>
                </a:solidFill>
              </a:rPr>
              <a:t> </a:t>
            </a:r>
            <a:r>
              <a:rPr lang="en-US" sz="1800" dirty="0" smtClean="0">
                <a:solidFill>
                  <a:srgbClr val="000000"/>
                </a:solidFill>
              </a:rPr>
              <a:t>H</a:t>
            </a:r>
            <a:r>
              <a:rPr lang="en-US" sz="100" dirty="0" smtClean="0">
                <a:solidFill>
                  <a:srgbClr val="000000"/>
                </a:solidFill>
              </a:rPr>
              <a:t> </a:t>
            </a:r>
            <a:r>
              <a:rPr lang="en-US" sz="1800" dirty="0" smtClean="0">
                <a:solidFill>
                  <a:srgbClr val="000000"/>
                </a:solidFill>
              </a:rPr>
              <a:t>C</a:t>
            </a:r>
            <a:r>
              <a:rPr lang="en-US" sz="100" dirty="0" smtClean="0">
                <a:solidFill>
                  <a:srgbClr val="000000"/>
                </a:solidFill>
              </a:rPr>
              <a:t> </a:t>
            </a:r>
            <a:r>
              <a:rPr lang="en-US" sz="1800" dirty="0" smtClean="0">
                <a:solidFill>
                  <a:srgbClr val="000000"/>
                </a:solidFill>
              </a:rPr>
              <a:t>P request </a:t>
            </a:r>
            <a:r>
              <a:rPr lang="en-US" sz="1800" b="1" dirty="0" smtClean="0">
                <a:solidFill>
                  <a:schemeClr val="tx1"/>
                </a:solidFill>
              </a:rPr>
              <a:t>encapsulated </a:t>
            </a:r>
            <a:r>
              <a:rPr lang="en-US" sz="1800" dirty="0" smtClean="0">
                <a:solidFill>
                  <a:srgbClr val="000000"/>
                </a:solidFill>
              </a:rPr>
              <a:t>in </a:t>
            </a:r>
            <a:r>
              <a:rPr lang="en-US" sz="1800" b="1" dirty="0" smtClean="0">
                <a:solidFill>
                  <a:schemeClr val="tx1"/>
                </a:solidFill>
              </a:rPr>
              <a:t>U</a:t>
            </a:r>
            <a:r>
              <a:rPr lang="en-US" sz="100" b="1" dirty="0" smtClean="0">
                <a:solidFill>
                  <a:schemeClr val="tx1"/>
                </a:solidFill>
              </a:rPr>
              <a:t> </a:t>
            </a:r>
            <a:r>
              <a:rPr lang="en-US" sz="1800" b="1" dirty="0" smtClean="0">
                <a:solidFill>
                  <a:schemeClr val="tx1"/>
                </a:solidFill>
              </a:rPr>
              <a:t>D</a:t>
            </a:r>
            <a:r>
              <a:rPr lang="en-US" sz="100" b="1" dirty="0" smtClean="0">
                <a:solidFill>
                  <a:schemeClr val="tx1"/>
                </a:solidFill>
              </a:rPr>
              <a:t> </a:t>
            </a:r>
            <a:r>
              <a:rPr lang="en-US" sz="1800" b="1" dirty="0" smtClean="0">
                <a:solidFill>
                  <a:schemeClr val="tx1"/>
                </a:solidFill>
              </a:rPr>
              <a:t>P</a:t>
            </a:r>
            <a:r>
              <a:rPr lang="en-US" sz="1800" dirty="0" smtClean="0">
                <a:solidFill>
                  <a:srgbClr val="000000"/>
                </a:solidFill>
              </a:rPr>
              <a:t>, encapsulated in </a:t>
            </a:r>
            <a:r>
              <a:rPr lang="en-US" sz="1800" b="1" dirty="0" smtClean="0">
                <a:solidFill>
                  <a:schemeClr val="tx1"/>
                </a:solidFill>
              </a:rPr>
              <a:t>I</a:t>
            </a:r>
            <a:r>
              <a:rPr lang="en-US" sz="100" b="1" dirty="0" smtClean="0">
                <a:solidFill>
                  <a:schemeClr val="tx1"/>
                </a:solidFill>
              </a:rPr>
              <a:t> </a:t>
            </a:r>
            <a:r>
              <a:rPr lang="en-US" sz="1800" b="1" dirty="0" smtClean="0">
                <a:solidFill>
                  <a:schemeClr val="tx1"/>
                </a:solidFill>
              </a:rPr>
              <a:t>P</a:t>
            </a:r>
            <a:r>
              <a:rPr lang="en-US" sz="1800" dirty="0" smtClean="0">
                <a:solidFill>
                  <a:srgbClr val="000000"/>
                </a:solidFill>
              </a:rPr>
              <a:t>, encapsulated in </a:t>
            </a:r>
            <a:r>
              <a:rPr lang="en-US" sz="1800" b="1" dirty="0" smtClean="0">
                <a:solidFill>
                  <a:schemeClr val="tx1"/>
                </a:solidFill>
              </a:rPr>
              <a:t>802.3</a:t>
            </a:r>
            <a:r>
              <a:rPr lang="en-US" sz="1800" dirty="0" smtClean="0">
                <a:solidFill>
                  <a:srgbClr val="C00000"/>
                </a:solidFill>
              </a:rPr>
              <a:t> </a:t>
            </a:r>
            <a:r>
              <a:rPr lang="en-US" sz="1800" dirty="0" smtClean="0">
                <a:solidFill>
                  <a:srgbClr val="000000"/>
                </a:solidFill>
              </a:rPr>
              <a:t>Ethernet</a:t>
            </a:r>
            <a:endParaRPr lang="en-US" sz="1800" dirty="0" smtClean="0">
              <a:solidFill>
                <a:srgbClr val="000000"/>
              </a:solidFill>
            </a:endParaRPr>
          </a:p>
          <a:p>
            <a:r>
              <a:rPr lang="en-US" sz="1800" dirty="0" smtClean="0">
                <a:solidFill>
                  <a:srgbClr val="000000"/>
                </a:solidFill>
              </a:rPr>
              <a:t>Ethernet frame </a:t>
            </a:r>
            <a:r>
              <a:rPr lang="en-US" sz="1800" b="1" dirty="0" smtClean="0">
                <a:solidFill>
                  <a:schemeClr val="tx1"/>
                </a:solidFill>
              </a:rPr>
              <a:t>broadcast</a:t>
            </a:r>
            <a:r>
              <a:rPr lang="en-US" sz="1800" dirty="0" smtClean="0">
                <a:solidFill>
                  <a:srgbClr val="000000"/>
                </a:solidFill>
              </a:rPr>
              <a:t> (dest: F</a:t>
            </a:r>
            <a:r>
              <a:rPr lang="en-US" sz="100" dirty="0" smtClean="0">
                <a:solidFill>
                  <a:srgbClr val="000000"/>
                </a:solidFill>
              </a:rPr>
              <a:t> </a:t>
            </a:r>
            <a:r>
              <a:rPr lang="en-US" sz="1800" dirty="0" smtClean="0">
                <a:solidFill>
                  <a:srgbClr val="000000"/>
                </a:solidFill>
              </a:rPr>
              <a:t>F</a:t>
            </a:r>
            <a:r>
              <a:rPr lang="en-US" sz="100" dirty="0" smtClean="0">
                <a:solidFill>
                  <a:srgbClr val="000000"/>
                </a:solidFill>
              </a:rPr>
              <a:t> </a:t>
            </a:r>
            <a:r>
              <a:rPr lang="en-US" sz="1800" dirty="0" smtClean="0">
                <a:solidFill>
                  <a:srgbClr val="000000"/>
                </a:solidFill>
              </a:rPr>
              <a:t>F</a:t>
            </a:r>
            <a:r>
              <a:rPr lang="en-US" sz="100" dirty="0" smtClean="0">
                <a:solidFill>
                  <a:srgbClr val="000000"/>
                </a:solidFill>
              </a:rPr>
              <a:t> </a:t>
            </a:r>
            <a:r>
              <a:rPr lang="en-US" sz="1800" dirty="0" smtClean="0">
                <a:solidFill>
                  <a:srgbClr val="000000"/>
                </a:solidFill>
              </a:rPr>
              <a:t>F</a:t>
            </a:r>
            <a:r>
              <a:rPr lang="en-US" sz="100" dirty="0" smtClean="0">
                <a:solidFill>
                  <a:srgbClr val="000000"/>
                </a:solidFill>
              </a:rPr>
              <a:t> </a:t>
            </a:r>
            <a:r>
              <a:rPr lang="en-US" sz="1800" dirty="0" smtClean="0">
                <a:solidFill>
                  <a:srgbClr val="000000"/>
                </a:solidFill>
              </a:rPr>
              <a:t>F</a:t>
            </a:r>
            <a:r>
              <a:rPr lang="en-US" sz="100" dirty="0" smtClean="0">
                <a:solidFill>
                  <a:srgbClr val="000000"/>
                </a:solidFill>
              </a:rPr>
              <a:t> </a:t>
            </a:r>
            <a:r>
              <a:rPr lang="en-US" sz="1800" dirty="0" smtClean="0">
                <a:solidFill>
                  <a:srgbClr val="000000"/>
                </a:solidFill>
              </a:rPr>
              <a:t>F</a:t>
            </a:r>
            <a:r>
              <a:rPr lang="en-US" sz="100" dirty="0" smtClean="0">
                <a:solidFill>
                  <a:srgbClr val="000000"/>
                </a:solidFill>
              </a:rPr>
              <a:t> </a:t>
            </a:r>
            <a:r>
              <a:rPr lang="en-US" sz="1800" dirty="0" smtClean="0">
                <a:solidFill>
                  <a:srgbClr val="000000"/>
                </a:solidFill>
              </a:rPr>
              <a:t>F</a:t>
            </a:r>
            <a:r>
              <a:rPr lang="en-US" sz="100" dirty="0" smtClean="0">
                <a:solidFill>
                  <a:srgbClr val="000000"/>
                </a:solidFill>
              </a:rPr>
              <a:t> </a:t>
            </a:r>
            <a:r>
              <a:rPr lang="en-US" sz="1800" dirty="0" smtClean="0">
                <a:solidFill>
                  <a:srgbClr val="000000"/>
                </a:solidFill>
              </a:rPr>
              <a:t>F</a:t>
            </a:r>
            <a:r>
              <a:rPr lang="en-US" sz="100" dirty="0" smtClean="0">
                <a:solidFill>
                  <a:srgbClr val="000000"/>
                </a:solidFill>
              </a:rPr>
              <a:t> </a:t>
            </a:r>
            <a:r>
              <a:rPr lang="en-US" sz="1800" dirty="0" smtClean="0">
                <a:solidFill>
                  <a:srgbClr val="000000"/>
                </a:solidFill>
              </a:rPr>
              <a:t>F</a:t>
            </a:r>
            <a:r>
              <a:rPr lang="en-US" sz="100" dirty="0" smtClean="0">
                <a:solidFill>
                  <a:srgbClr val="000000"/>
                </a:solidFill>
              </a:rPr>
              <a:t> </a:t>
            </a:r>
            <a:r>
              <a:rPr lang="en-US" sz="1800" dirty="0" smtClean="0">
                <a:solidFill>
                  <a:srgbClr val="000000"/>
                </a:solidFill>
              </a:rPr>
              <a:t>F</a:t>
            </a:r>
            <a:r>
              <a:rPr lang="en-US" sz="100" dirty="0" smtClean="0">
                <a:solidFill>
                  <a:srgbClr val="000000"/>
                </a:solidFill>
              </a:rPr>
              <a:t> </a:t>
            </a:r>
            <a:r>
              <a:rPr lang="en-US" sz="1800" dirty="0" smtClean="0">
                <a:solidFill>
                  <a:srgbClr val="000000"/>
                </a:solidFill>
              </a:rPr>
              <a:t>F</a:t>
            </a:r>
            <a:r>
              <a:rPr lang="en-US" sz="100" dirty="0" smtClean="0">
                <a:solidFill>
                  <a:srgbClr val="000000"/>
                </a:solidFill>
              </a:rPr>
              <a:t> </a:t>
            </a:r>
            <a:r>
              <a:rPr lang="en-US" sz="1800" dirty="0" smtClean="0">
                <a:solidFill>
                  <a:srgbClr val="000000"/>
                </a:solidFill>
              </a:rPr>
              <a:t>F) on LAN, received at router running </a:t>
            </a:r>
            <a:r>
              <a:rPr lang="en-US" sz="1800" b="1" dirty="0" smtClean="0">
                <a:solidFill>
                  <a:schemeClr val="tx1"/>
                </a:solidFill>
              </a:rPr>
              <a:t>D</a:t>
            </a:r>
            <a:r>
              <a:rPr lang="en-US" sz="100" b="1" dirty="0" smtClean="0">
                <a:solidFill>
                  <a:schemeClr val="tx1"/>
                </a:solidFill>
              </a:rPr>
              <a:t> </a:t>
            </a:r>
            <a:r>
              <a:rPr lang="en-US" sz="1800" b="1" dirty="0" smtClean="0">
                <a:solidFill>
                  <a:schemeClr val="tx1"/>
                </a:solidFill>
              </a:rPr>
              <a:t>H</a:t>
            </a:r>
            <a:r>
              <a:rPr lang="en-US" sz="100" b="1" dirty="0" smtClean="0">
                <a:solidFill>
                  <a:schemeClr val="tx1"/>
                </a:solidFill>
              </a:rPr>
              <a:t> </a:t>
            </a:r>
            <a:r>
              <a:rPr lang="en-US" sz="1800" b="1" dirty="0" smtClean="0">
                <a:solidFill>
                  <a:schemeClr val="tx1"/>
                </a:solidFill>
              </a:rPr>
              <a:t>C</a:t>
            </a:r>
            <a:r>
              <a:rPr lang="en-US" sz="100" b="1" dirty="0" smtClean="0">
                <a:solidFill>
                  <a:schemeClr val="tx1"/>
                </a:solidFill>
              </a:rPr>
              <a:t> </a:t>
            </a:r>
            <a:r>
              <a:rPr lang="en-US" sz="1800" b="1" dirty="0" smtClean="0">
                <a:solidFill>
                  <a:schemeClr val="tx1"/>
                </a:solidFill>
              </a:rPr>
              <a:t>P</a:t>
            </a:r>
            <a:r>
              <a:rPr lang="en-US" sz="1800" dirty="0" smtClean="0">
                <a:solidFill>
                  <a:srgbClr val="C00000"/>
                </a:solidFill>
              </a:rPr>
              <a:t> </a:t>
            </a:r>
            <a:r>
              <a:rPr lang="en-US" sz="1800" dirty="0" smtClean="0">
                <a:solidFill>
                  <a:srgbClr val="000000"/>
                </a:solidFill>
              </a:rPr>
              <a:t>server</a:t>
            </a:r>
            <a:endParaRPr lang="en-US" sz="1800" dirty="0" smtClean="0">
              <a:solidFill>
                <a:srgbClr val="000000"/>
              </a:solidFill>
            </a:endParaRPr>
          </a:p>
          <a:p>
            <a:r>
              <a:rPr lang="en-US" sz="1800" dirty="0" smtClean="0">
                <a:solidFill>
                  <a:srgbClr val="000000"/>
                </a:solidFill>
              </a:rPr>
              <a:t>Ethernet </a:t>
            </a:r>
            <a:r>
              <a:rPr lang="en-US" sz="1800" b="1" dirty="0" smtClean="0">
                <a:solidFill>
                  <a:schemeClr val="tx1"/>
                </a:solidFill>
              </a:rPr>
              <a:t>demuxed</a:t>
            </a:r>
            <a:r>
              <a:rPr lang="en-US" sz="1800" dirty="0" smtClean="0">
                <a:solidFill>
                  <a:srgbClr val="000000"/>
                </a:solidFill>
              </a:rPr>
              <a:t> to I</a:t>
            </a:r>
            <a:r>
              <a:rPr lang="en-US" sz="100" dirty="0" smtClean="0">
                <a:solidFill>
                  <a:srgbClr val="000000"/>
                </a:solidFill>
              </a:rPr>
              <a:t> </a:t>
            </a:r>
            <a:r>
              <a:rPr lang="en-US" sz="1800" dirty="0" smtClean="0">
                <a:solidFill>
                  <a:srgbClr val="000000"/>
                </a:solidFill>
              </a:rPr>
              <a:t>P demuxed, U</a:t>
            </a:r>
            <a:r>
              <a:rPr lang="en-US" sz="100" dirty="0" smtClean="0">
                <a:solidFill>
                  <a:srgbClr val="000000"/>
                </a:solidFill>
              </a:rPr>
              <a:t> </a:t>
            </a:r>
            <a:r>
              <a:rPr lang="en-US" sz="1800" dirty="0" smtClean="0">
                <a:solidFill>
                  <a:srgbClr val="000000"/>
                </a:solidFill>
              </a:rPr>
              <a:t>D</a:t>
            </a:r>
            <a:r>
              <a:rPr lang="en-US" sz="100" dirty="0" smtClean="0">
                <a:solidFill>
                  <a:srgbClr val="000000"/>
                </a:solidFill>
              </a:rPr>
              <a:t> </a:t>
            </a:r>
            <a:r>
              <a:rPr lang="en-US" sz="1800" dirty="0" smtClean="0">
                <a:solidFill>
                  <a:srgbClr val="000000"/>
                </a:solidFill>
              </a:rPr>
              <a:t>P demuxed to D</a:t>
            </a:r>
            <a:r>
              <a:rPr lang="en-US" sz="100" dirty="0" smtClean="0">
                <a:solidFill>
                  <a:srgbClr val="000000"/>
                </a:solidFill>
              </a:rPr>
              <a:t> </a:t>
            </a:r>
            <a:r>
              <a:rPr lang="en-US" sz="1800" dirty="0" smtClean="0">
                <a:solidFill>
                  <a:srgbClr val="000000"/>
                </a:solidFill>
              </a:rPr>
              <a:t>H</a:t>
            </a:r>
            <a:r>
              <a:rPr lang="en-US" sz="100" dirty="0" smtClean="0">
                <a:solidFill>
                  <a:srgbClr val="000000"/>
                </a:solidFill>
              </a:rPr>
              <a:t> </a:t>
            </a:r>
            <a:r>
              <a:rPr lang="en-US" sz="1800" dirty="0" smtClean="0">
                <a:solidFill>
                  <a:srgbClr val="000000"/>
                </a:solidFill>
              </a:rPr>
              <a:t>C</a:t>
            </a:r>
            <a:r>
              <a:rPr lang="en-US" sz="100" dirty="0" smtClean="0">
                <a:solidFill>
                  <a:srgbClr val="000000"/>
                </a:solidFill>
              </a:rPr>
              <a:t> </a:t>
            </a:r>
            <a:r>
              <a:rPr lang="en-US" sz="1800" dirty="0" smtClean="0">
                <a:solidFill>
                  <a:srgbClr val="000000"/>
                </a:solidFill>
              </a:rPr>
              <a:t>P</a:t>
            </a:r>
            <a:endParaRPr lang="en-US" sz="1800" dirty="0">
              <a:solidFill>
                <a:srgbClr val="000000"/>
              </a:solidFill>
            </a:endParaRPr>
          </a:p>
        </p:txBody>
      </p:sp>
      <p:pic>
        <p:nvPicPr>
          <p:cNvPr id="6" name="Picture 5" descr="In an internet group, a switch is connected to a laptop and a router with an adapter. Each connected item has a table and bars beside each row. Both tables and bars are as follows. All red bars are labeled D H C P. Row 1, D H C P. Bar, red. Row 2, U D P. Bars, green, red. Row 3, I P. Bars, blue, green, red. Row 4, E t h. Bars, black, blue, green, red. Laptop. An arrow points down through the red bars. Pointing right toward the laptop are the bars, black, blue, green, red. Router, runs D H C P. An arrow points up through the red bar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286250" y="1776036"/>
            <a:ext cx="4210466" cy="3286879"/>
          </a:xfrm>
          <a:prstGeom prst="rect">
            <a:avLst/>
          </a:prstGeom>
        </p:spPr>
      </p:pic>
    </p:spTree>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A Day in the Life… Connecting to the </a:t>
            </a:r>
            <a:r>
              <a:rPr lang="en-IN" dirty="0" smtClean="0"/>
              <a:t>Internet </a:t>
            </a:r>
            <a:r>
              <a:rPr lang="en-IN" sz="2000" b="0" dirty="0" smtClean="0"/>
              <a:t>(2 of 3)</a:t>
            </a:r>
            <a:endParaRPr lang="en-IN" sz="2000" b="0" dirty="0"/>
          </a:p>
        </p:txBody>
      </p:sp>
      <p:sp>
        <p:nvSpPr>
          <p:cNvPr id="5" name="Text Placeholder 4"/>
          <p:cNvSpPr>
            <a:spLocks noGrp="1"/>
          </p:cNvSpPr>
          <p:nvPr>
            <p:ph type="body" idx="1"/>
          </p:nvPr>
        </p:nvSpPr>
        <p:spPr>
          <a:xfrm>
            <a:off x="457201" y="1600200"/>
            <a:ext cx="3882326" cy="3653725"/>
          </a:xfrm>
        </p:spPr>
        <p:txBody>
          <a:bodyPr/>
          <a:lstStyle/>
          <a:p>
            <a:pPr marL="255905" indent="-255905">
              <a:defRPr/>
            </a:pPr>
            <a:r>
              <a:rPr lang="en-US" sz="1800" dirty="0" smtClean="0">
                <a:latin typeface="+mn-lt"/>
              </a:rPr>
              <a:t>D</a:t>
            </a:r>
            <a:r>
              <a:rPr lang="en-US" sz="100" dirty="0" smtClean="0">
                <a:latin typeface="+mn-lt"/>
              </a:rPr>
              <a:t> </a:t>
            </a:r>
            <a:r>
              <a:rPr lang="en-US" sz="1800" dirty="0" smtClean="0">
                <a:latin typeface="+mn-lt"/>
              </a:rPr>
              <a:t>H</a:t>
            </a:r>
            <a:r>
              <a:rPr lang="en-US" sz="100" dirty="0" smtClean="0">
                <a:latin typeface="+mn-lt"/>
              </a:rPr>
              <a:t> </a:t>
            </a:r>
            <a:r>
              <a:rPr lang="en-US" sz="1800" dirty="0" smtClean="0">
                <a:latin typeface="+mn-lt"/>
              </a:rPr>
              <a:t>C</a:t>
            </a:r>
            <a:r>
              <a:rPr lang="en-US" sz="100" dirty="0" smtClean="0">
                <a:latin typeface="+mn-lt"/>
              </a:rPr>
              <a:t> </a:t>
            </a:r>
            <a:r>
              <a:rPr lang="en-US" sz="1800" dirty="0" smtClean="0">
                <a:latin typeface="+mn-lt"/>
              </a:rPr>
              <a:t>P </a:t>
            </a:r>
            <a:r>
              <a:rPr lang="en-US" sz="1800" dirty="0">
                <a:latin typeface="+mn-lt"/>
              </a:rPr>
              <a:t>server formulates </a:t>
            </a:r>
            <a:r>
              <a:rPr lang="en-US" sz="1800" b="1" dirty="0" smtClean="0">
                <a:solidFill>
                  <a:schemeClr val="tx1"/>
                </a:solidFill>
                <a:latin typeface="+mn-lt"/>
              </a:rPr>
              <a:t>D</a:t>
            </a:r>
            <a:r>
              <a:rPr lang="en-US" sz="100" b="1" dirty="0" smtClean="0">
                <a:solidFill>
                  <a:schemeClr val="tx1"/>
                </a:solidFill>
                <a:latin typeface="+mn-lt"/>
              </a:rPr>
              <a:t> </a:t>
            </a:r>
            <a:r>
              <a:rPr lang="en-US" sz="1800" b="1" dirty="0" smtClean="0">
                <a:solidFill>
                  <a:schemeClr val="tx1"/>
                </a:solidFill>
                <a:latin typeface="+mn-lt"/>
              </a:rPr>
              <a:t>H</a:t>
            </a:r>
            <a:r>
              <a:rPr lang="en-US" sz="100" b="1" dirty="0" smtClean="0">
                <a:solidFill>
                  <a:schemeClr val="tx1"/>
                </a:solidFill>
                <a:latin typeface="+mn-lt"/>
              </a:rPr>
              <a:t> </a:t>
            </a:r>
            <a:r>
              <a:rPr lang="en-US" sz="1800" b="1" dirty="0" smtClean="0">
                <a:solidFill>
                  <a:schemeClr val="tx1"/>
                </a:solidFill>
                <a:latin typeface="+mn-lt"/>
              </a:rPr>
              <a:t>C</a:t>
            </a:r>
            <a:r>
              <a:rPr lang="en-US" sz="100" b="1" dirty="0" smtClean="0">
                <a:solidFill>
                  <a:schemeClr val="tx1"/>
                </a:solidFill>
                <a:latin typeface="+mn-lt"/>
              </a:rPr>
              <a:t> </a:t>
            </a:r>
            <a:r>
              <a:rPr lang="en-US" sz="1800" b="1" dirty="0" smtClean="0">
                <a:solidFill>
                  <a:schemeClr val="tx1"/>
                </a:solidFill>
                <a:latin typeface="+mn-lt"/>
              </a:rPr>
              <a:t>P</a:t>
            </a:r>
            <a:r>
              <a:rPr lang="en-US" sz="1800" i="1" dirty="0" smtClean="0">
                <a:solidFill>
                  <a:srgbClr val="C00000"/>
                </a:solidFill>
                <a:latin typeface="+mn-lt"/>
              </a:rPr>
              <a:t> </a:t>
            </a:r>
            <a:r>
              <a:rPr lang="en-US" sz="1800" b="1" dirty="0" smtClean="0">
                <a:solidFill>
                  <a:schemeClr val="tx1"/>
                </a:solidFill>
                <a:latin typeface="+mn-lt"/>
              </a:rPr>
              <a:t>A</a:t>
            </a:r>
            <a:r>
              <a:rPr lang="en-US" sz="100" b="1" dirty="0" smtClean="0">
                <a:solidFill>
                  <a:schemeClr val="tx1"/>
                </a:solidFill>
                <a:latin typeface="+mn-lt"/>
              </a:rPr>
              <a:t> </a:t>
            </a:r>
            <a:r>
              <a:rPr lang="en-US" sz="1800" b="1" dirty="0" smtClean="0">
                <a:solidFill>
                  <a:schemeClr val="tx1"/>
                </a:solidFill>
                <a:latin typeface="+mn-lt"/>
              </a:rPr>
              <a:t>C</a:t>
            </a:r>
            <a:r>
              <a:rPr lang="en-US" sz="100" b="1" dirty="0" smtClean="0">
                <a:solidFill>
                  <a:schemeClr val="tx1"/>
                </a:solidFill>
                <a:latin typeface="+mn-lt"/>
              </a:rPr>
              <a:t> </a:t>
            </a:r>
            <a:r>
              <a:rPr lang="en-US" sz="1800" b="1" dirty="0" smtClean="0">
                <a:solidFill>
                  <a:schemeClr val="tx1"/>
                </a:solidFill>
                <a:latin typeface="+mn-lt"/>
              </a:rPr>
              <a:t>K</a:t>
            </a:r>
            <a:r>
              <a:rPr lang="en-US" sz="1800" dirty="0" smtClean="0">
                <a:solidFill>
                  <a:srgbClr val="C00000"/>
                </a:solidFill>
                <a:latin typeface="+mn-lt"/>
              </a:rPr>
              <a:t> </a:t>
            </a:r>
            <a:r>
              <a:rPr lang="en-US" sz="1800" dirty="0">
                <a:latin typeface="+mn-lt"/>
              </a:rPr>
              <a:t>containing </a:t>
            </a:r>
            <a:r>
              <a:rPr lang="en-US" sz="1800" dirty="0" smtClean="0">
                <a:latin typeface="+mn-lt"/>
              </a:rPr>
              <a:t>client’s I</a:t>
            </a:r>
            <a:r>
              <a:rPr lang="en-US" sz="100" dirty="0" smtClean="0">
                <a:latin typeface="+mn-lt"/>
              </a:rPr>
              <a:t> </a:t>
            </a:r>
            <a:r>
              <a:rPr lang="en-US" sz="1800" dirty="0" smtClean="0">
                <a:latin typeface="+mn-lt"/>
              </a:rPr>
              <a:t>P </a:t>
            </a:r>
            <a:r>
              <a:rPr lang="en-US" sz="1800" dirty="0">
                <a:latin typeface="+mn-lt"/>
              </a:rPr>
              <a:t>address, </a:t>
            </a:r>
            <a:r>
              <a:rPr lang="en-US" sz="1800" dirty="0" smtClean="0">
                <a:latin typeface="+mn-lt"/>
              </a:rPr>
              <a:t>I</a:t>
            </a:r>
            <a:r>
              <a:rPr lang="en-US" sz="100" dirty="0" smtClean="0">
                <a:latin typeface="+mn-lt"/>
              </a:rPr>
              <a:t> </a:t>
            </a:r>
            <a:r>
              <a:rPr lang="en-US" sz="1800" dirty="0" smtClean="0">
                <a:latin typeface="+mn-lt"/>
              </a:rPr>
              <a:t>P </a:t>
            </a:r>
            <a:r>
              <a:rPr lang="en-US" sz="1800" dirty="0">
                <a:latin typeface="+mn-lt"/>
              </a:rPr>
              <a:t>address of first-hop router for client, name &amp; </a:t>
            </a:r>
            <a:r>
              <a:rPr lang="en-US" sz="1800" dirty="0" smtClean="0">
                <a:latin typeface="+mn-lt"/>
              </a:rPr>
              <a:t>I</a:t>
            </a:r>
            <a:r>
              <a:rPr lang="en-US" sz="100" dirty="0" smtClean="0">
                <a:latin typeface="+mn-lt"/>
              </a:rPr>
              <a:t> </a:t>
            </a:r>
            <a:r>
              <a:rPr lang="en-US" sz="1800" dirty="0" smtClean="0">
                <a:latin typeface="+mn-lt"/>
              </a:rPr>
              <a:t>P </a:t>
            </a:r>
            <a:r>
              <a:rPr lang="en-US" sz="1800" dirty="0">
                <a:latin typeface="+mn-lt"/>
              </a:rPr>
              <a:t>address of </a:t>
            </a:r>
            <a:r>
              <a:rPr lang="en-US" sz="1800" dirty="0" smtClean="0">
                <a:latin typeface="+mn-lt"/>
              </a:rPr>
              <a:t>D</a:t>
            </a:r>
            <a:r>
              <a:rPr lang="en-US" sz="100" dirty="0" smtClean="0">
                <a:latin typeface="+mn-lt"/>
              </a:rPr>
              <a:t> </a:t>
            </a:r>
            <a:r>
              <a:rPr lang="en-US" sz="1800" dirty="0" smtClean="0">
                <a:latin typeface="+mn-lt"/>
              </a:rPr>
              <a:t>N</a:t>
            </a:r>
            <a:r>
              <a:rPr lang="en-US" sz="100" dirty="0" smtClean="0">
                <a:latin typeface="+mn-lt"/>
              </a:rPr>
              <a:t> </a:t>
            </a:r>
            <a:r>
              <a:rPr lang="en-US" sz="1800" dirty="0" smtClean="0">
                <a:latin typeface="+mn-lt"/>
              </a:rPr>
              <a:t>S server</a:t>
            </a:r>
            <a:endParaRPr lang="en-US" sz="1800" dirty="0">
              <a:latin typeface="+mn-lt"/>
            </a:endParaRPr>
          </a:p>
          <a:p>
            <a:pPr marL="255905" indent="-255905">
              <a:defRPr/>
            </a:pPr>
            <a:r>
              <a:rPr lang="en-US" sz="1800" dirty="0" smtClean="0">
                <a:solidFill>
                  <a:srgbClr val="000000"/>
                </a:solidFill>
                <a:latin typeface="+mn-lt"/>
              </a:rPr>
              <a:t>encapsulation </a:t>
            </a:r>
            <a:r>
              <a:rPr lang="en-US" sz="1800" dirty="0">
                <a:solidFill>
                  <a:srgbClr val="000000"/>
                </a:solidFill>
                <a:latin typeface="+mn-lt"/>
              </a:rPr>
              <a:t>at </a:t>
            </a:r>
            <a:r>
              <a:rPr lang="en-US" sz="1800" dirty="0" smtClean="0">
                <a:solidFill>
                  <a:srgbClr val="000000"/>
                </a:solidFill>
                <a:latin typeface="+mn-lt"/>
              </a:rPr>
              <a:t>D</a:t>
            </a:r>
            <a:r>
              <a:rPr lang="en-US" sz="100" dirty="0" smtClean="0">
                <a:solidFill>
                  <a:srgbClr val="000000"/>
                </a:solidFill>
                <a:latin typeface="+mn-lt"/>
              </a:rPr>
              <a:t> </a:t>
            </a:r>
            <a:r>
              <a:rPr lang="en-US" sz="1800" dirty="0" smtClean="0">
                <a:solidFill>
                  <a:srgbClr val="000000"/>
                </a:solidFill>
                <a:latin typeface="+mn-lt"/>
              </a:rPr>
              <a:t>H</a:t>
            </a:r>
            <a:r>
              <a:rPr lang="en-US" sz="100" dirty="0" smtClean="0">
                <a:solidFill>
                  <a:srgbClr val="000000"/>
                </a:solidFill>
                <a:latin typeface="+mn-lt"/>
              </a:rPr>
              <a:t> </a:t>
            </a:r>
            <a:r>
              <a:rPr lang="en-US" sz="1800" dirty="0" smtClean="0">
                <a:solidFill>
                  <a:srgbClr val="000000"/>
                </a:solidFill>
                <a:latin typeface="+mn-lt"/>
              </a:rPr>
              <a:t>C</a:t>
            </a:r>
            <a:r>
              <a:rPr lang="en-US" sz="100" dirty="0" smtClean="0">
                <a:solidFill>
                  <a:srgbClr val="000000"/>
                </a:solidFill>
                <a:latin typeface="+mn-lt"/>
              </a:rPr>
              <a:t> </a:t>
            </a:r>
            <a:r>
              <a:rPr lang="en-US" sz="1800" dirty="0" smtClean="0">
                <a:solidFill>
                  <a:srgbClr val="000000"/>
                </a:solidFill>
                <a:latin typeface="+mn-lt"/>
              </a:rPr>
              <a:t>P </a:t>
            </a:r>
            <a:r>
              <a:rPr lang="en-US" sz="1800" dirty="0">
                <a:solidFill>
                  <a:srgbClr val="000000"/>
                </a:solidFill>
                <a:latin typeface="+mn-lt"/>
              </a:rPr>
              <a:t>server, frame forwarded (</a:t>
            </a:r>
            <a:r>
              <a:rPr lang="en-US" sz="1800" b="1" dirty="0">
                <a:solidFill>
                  <a:schemeClr val="tx1"/>
                </a:solidFill>
                <a:latin typeface="+mn-lt"/>
              </a:rPr>
              <a:t>switch learning</a:t>
            </a:r>
            <a:r>
              <a:rPr lang="en-US" sz="1800" dirty="0">
                <a:solidFill>
                  <a:srgbClr val="000000"/>
                </a:solidFill>
                <a:latin typeface="+mn-lt"/>
              </a:rPr>
              <a:t>) through </a:t>
            </a:r>
            <a:r>
              <a:rPr lang="en-US" sz="1800" dirty="0" smtClean="0">
                <a:solidFill>
                  <a:srgbClr val="000000"/>
                </a:solidFill>
                <a:latin typeface="+mn-lt"/>
              </a:rPr>
              <a:t>L</a:t>
            </a:r>
            <a:r>
              <a:rPr lang="en-US" sz="100" dirty="0" smtClean="0">
                <a:solidFill>
                  <a:srgbClr val="000000"/>
                </a:solidFill>
                <a:latin typeface="+mn-lt"/>
              </a:rPr>
              <a:t> </a:t>
            </a:r>
            <a:r>
              <a:rPr lang="en-US" sz="1800" dirty="0" smtClean="0">
                <a:solidFill>
                  <a:srgbClr val="000000"/>
                </a:solidFill>
                <a:latin typeface="+mn-lt"/>
              </a:rPr>
              <a:t>A</a:t>
            </a:r>
            <a:r>
              <a:rPr lang="en-US" sz="100" dirty="0" smtClean="0">
                <a:solidFill>
                  <a:srgbClr val="000000"/>
                </a:solidFill>
                <a:latin typeface="+mn-lt"/>
              </a:rPr>
              <a:t> </a:t>
            </a:r>
            <a:r>
              <a:rPr lang="en-US" sz="1800" dirty="0" smtClean="0">
                <a:solidFill>
                  <a:srgbClr val="000000"/>
                </a:solidFill>
                <a:latin typeface="+mn-lt"/>
              </a:rPr>
              <a:t>N</a:t>
            </a:r>
            <a:r>
              <a:rPr lang="en-US" sz="1800" dirty="0">
                <a:solidFill>
                  <a:srgbClr val="000000"/>
                </a:solidFill>
                <a:latin typeface="+mn-lt"/>
              </a:rPr>
              <a:t>, demultiplexing at </a:t>
            </a:r>
            <a:r>
              <a:rPr lang="en-US" sz="1800" dirty="0" smtClean="0">
                <a:solidFill>
                  <a:srgbClr val="000000"/>
                </a:solidFill>
                <a:latin typeface="+mn-lt"/>
              </a:rPr>
              <a:t>client</a:t>
            </a:r>
            <a:endParaRPr lang="en-US" sz="1800" dirty="0">
              <a:solidFill>
                <a:srgbClr val="000000"/>
              </a:solidFill>
              <a:latin typeface="+mn-lt"/>
            </a:endParaRPr>
          </a:p>
          <a:p>
            <a:pPr marL="255905" indent="-255905"/>
            <a:r>
              <a:rPr lang="en-US" sz="1800" dirty="0" smtClean="0">
                <a:solidFill>
                  <a:srgbClr val="000000"/>
                </a:solidFill>
                <a:latin typeface="+mn-lt"/>
              </a:rPr>
              <a:t>D</a:t>
            </a:r>
            <a:r>
              <a:rPr lang="en-US" sz="100" dirty="0" smtClean="0">
                <a:solidFill>
                  <a:srgbClr val="000000"/>
                </a:solidFill>
                <a:latin typeface="+mn-lt"/>
              </a:rPr>
              <a:t> </a:t>
            </a:r>
            <a:r>
              <a:rPr lang="en-US" sz="1800" dirty="0" smtClean="0">
                <a:solidFill>
                  <a:srgbClr val="000000"/>
                </a:solidFill>
                <a:latin typeface="+mn-lt"/>
              </a:rPr>
              <a:t>H</a:t>
            </a:r>
            <a:r>
              <a:rPr lang="en-US" sz="100" dirty="0" smtClean="0">
                <a:solidFill>
                  <a:srgbClr val="000000"/>
                </a:solidFill>
                <a:latin typeface="+mn-lt"/>
              </a:rPr>
              <a:t> </a:t>
            </a:r>
            <a:r>
              <a:rPr lang="en-US" sz="1800" dirty="0" smtClean="0">
                <a:solidFill>
                  <a:srgbClr val="000000"/>
                </a:solidFill>
                <a:latin typeface="+mn-lt"/>
              </a:rPr>
              <a:t>C</a:t>
            </a:r>
            <a:r>
              <a:rPr lang="en-US" sz="100" dirty="0" smtClean="0">
                <a:solidFill>
                  <a:srgbClr val="000000"/>
                </a:solidFill>
                <a:latin typeface="+mn-lt"/>
              </a:rPr>
              <a:t> </a:t>
            </a:r>
            <a:r>
              <a:rPr lang="en-US" sz="1800" dirty="0" smtClean="0">
                <a:solidFill>
                  <a:srgbClr val="000000"/>
                </a:solidFill>
                <a:latin typeface="+mn-lt"/>
              </a:rPr>
              <a:t>P </a:t>
            </a:r>
            <a:r>
              <a:rPr lang="en-US" sz="1800" dirty="0">
                <a:solidFill>
                  <a:srgbClr val="000000"/>
                </a:solidFill>
                <a:latin typeface="+mn-lt"/>
              </a:rPr>
              <a:t>client receives </a:t>
            </a:r>
            <a:r>
              <a:rPr lang="en-US" sz="1800" dirty="0" smtClean="0">
                <a:solidFill>
                  <a:srgbClr val="000000"/>
                </a:solidFill>
                <a:latin typeface="+mn-lt"/>
              </a:rPr>
              <a:t>D</a:t>
            </a:r>
            <a:r>
              <a:rPr lang="en-US" sz="100" dirty="0" smtClean="0">
                <a:solidFill>
                  <a:srgbClr val="000000"/>
                </a:solidFill>
                <a:latin typeface="+mn-lt"/>
              </a:rPr>
              <a:t> </a:t>
            </a:r>
            <a:r>
              <a:rPr lang="en-US" sz="1800" dirty="0" smtClean="0">
                <a:solidFill>
                  <a:srgbClr val="000000"/>
                </a:solidFill>
                <a:latin typeface="+mn-lt"/>
              </a:rPr>
              <a:t>H</a:t>
            </a:r>
            <a:r>
              <a:rPr lang="en-US" sz="100" dirty="0" smtClean="0">
                <a:solidFill>
                  <a:srgbClr val="000000"/>
                </a:solidFill>
                <a:latin typeface="+mn-lt"/>
              </a:rPr>
              <a:t> </a:t>
            </a:r>
            <a:r>
              <a:rPr lang="en-US" sz="1800" dirty="0" smtClean="0">
                <a:solidFill>
                  <a:srgbClr val="000000"/>
                </a:solidFill>
                <a:latin typeface="+mn-lt"/>
              </a:rPr>
              <a:t>C</a:t>
            </a:r>
            <a:r>
              <a:rPr lang="en-US" sz="100" dirty="0" smtClean="0">
                <a:solidFill>
                  <a:srgbClr val="000000"/>
                </a:solidFill>
                <a:latin typeface="+mn-lt"/>
              </a:rPr>
              <a:t> </a:t>
            </a:r>
            <a:r>
              <a:rPr lang="en-US" sz="1800" dirty="0" smtClean="0">
                <a:solidFill>
                  <a:srgbClr val="000000"/>
                </a:solidFill>
                <a:latin typeface="+mn-lt"/>
              </a:rPr>
              <a:t>P A</a:t>
            </a:r>
            <a:r>
              <a:rPr lang="en-US" sz="100" dirty="0" smtClean="0">
                <a:solidFill>
                  <a:srgbClr val="000000"/>
                </a:solidFill>
                <a:latin typeface="+mn-lt"/>
              </a:rPr>
              <a:t> </a:t>
            </a:r>
            <a:r>
              <a:rPr lang="en-US" sz="1800" dirty="0" smtClean="0">
                <a:solidFill>
                  <a:srgbClr val="000000"/>
                </a:solidFill>
                <a:latin typeface="+mn-lt"/>
              </a:rPr>
              <a:t>C</a:t>
            </a:r>
            <a:r>
              <a:rPr lang="en-US" sz="100" dirty="0" smtClean="0">
                <a:solidFill>
                  <a:srgbClr val="000000"/>
                </a:solidFill>
                <a:latin typeface="+mn-lt"/>
              </a:rPr>
              <a:t> </a:t>
            </a:r>
            <a:r>
              <a:rPr lang="en-US" sz="1800" dirty="0" smtClean="0">
                <a:solidFill>
                  <a:srgbClr val="000000"/>
                </a:solidFill>
                <a:latin typeface="+mn-lt"/>
              </a:rPr>
              <a:t>K reply</a:t>
            </a:r>
            <a:endParaRPr lang="en-US" sz="1800" dirty="0">
              <a:solidFill>
                <a:srgbClr val="000000"/>
              </a:solidFill>
              <a:latin typeface="+mn-lt"/>
            </a:endParaRPr>
          </a:p>
        </p:txBody>
      </p:sp>
      <p:sp>
        <p:nvSpPr>
          <p:cNvPr id="6" name="Text Placeholder 5"/>
          <p:cNvSpPr>
            <a:spLocks noGrp="1"/>
          </p:cNvSpPr>
          <p:nvPr>
            <p:ph type="body" idx="2"/>
          </p:nvPr>
        </p:nvSpPr>
        <p:spPr>
          <a:xfrm>
            <a:off x="457200" y="5563889"/>
            <a:ext cx="8229600" cy="701756"/>
          </a:xfrm>
        </p:spPr>
        <p:txBody>
          <a:bodyPr/>
          <a:lstStyle/>
          <a:p>
            <a:pPr marL="0" indent="0">
              <a:spcBef>
                <a:spcPts val="0"/>
              </a:spcBef>
              <a:buNone/>
              <a:defRPr/>
            </a:pPr>
            <a:r>
              <a:rPr lang="en-US" sz="1800" b="1" dirty="0">
                <a:solidFill>
                  <a:srgbClr val="000000"/>
                </a:solidFill>
                <a:latin typeface="+mn-lt"/>
              </a:rPr>
              <a:t>Client now has </a:t>
            </a:r>
            <a:r>
              <a:rPr lang="en-US" sz="1800" b="1" dirty="0" smtClean="0">
                <a:solidFill>
                  <a:srgbClr val="000000"/>
                </a:solidFill>
                <a:latin typeface="+mn-lt"/>
              </a:rPr>
              <a:t>I</a:t>
            </a:r>
            <a:r>
              <a:rPr lang="en-US" sz="100" b="1" dirty="0" smtClean="0">
                <a:solidFill>
                  <a:srgbClr val="000000"/>
                </a:solidFill>
                <a:latin typeface="+mn-lt"/>
              </a:rPr>
              <a:t> </a:t>
            </a:r>
            <a:r>
              <a:rPr lang="en-US" sz="1800" b="1" dirty="0" smtClean="0">
                <a:solidFill>
                  <a:srgbClr val="000000"/>
                </a:solidFill>
                <a:latin typeface="+mn-lt"/>
              </a:rPr>
              <a:t>P </a:t>
            </a:r>
            <a:r>
              <a:rPr lang="en-US" sz="1800" b="1" dirty="0">
                <a:solidFill>
                  <a:srgbClr val="000000"/>
                </a:solidFill>
                <a:latin typeface="+mn-lt"/>
              </a:rPr>
              <a:t>address, knows name &amp; addr of </a:t>
            </a:r>
            <a:r>
              <a:rPr lang="en-US" sz="1800" b="1" dirty="0" smtClean="0">
                <a:solidFill>
                  <a:srgbClr val="000000"/>
                </a:solidFill>
                <a:latin typeface="+mn-lt"/>
              </a:rPr>
              <a:t>D</a:t>
            </a:r>
            <a:r>
              <a:rPr lang="en-US" sz="100" b="1" dirty="0" smtClean="0">
                <a:solidFill>
                  <a:srgbClr val="000000"/>
                </a:solidFill>
                <a:latin typeface="+mn-lt"/>
              </a:rPr>
              <a:t> </a:t>
            </a:r>
            <a:r>
              <a:rPr lang="en-US" sz="1800" b="1" dirty="0" smtClean="0">
                <a:solidFill>
                  <a:srgbClr val="000000"/>
                </a:solidFill>
                <a:latin typeface="+mn-lt"/>
              </a:rPr>
              <a:t>N</a:t>
            </a:r>
            <a:r>
              <a:rPr lang="en-US" sz="100" b="1" dirty="0" smtClean="0">
                <a:solidFill>
                  <a:srgbClr val="000000"/>
                </a:solidFill>
                <a:latin typeface="+mn-lt"/>
              </a:rPr>
              <a:t> </a:t>
            </a:r>
            <a:r>
              <a:rPr lang="en-US" sz="1800" b="1" dirty="0" smtClean="0">
                <a:solidFill>
                  <a:srgbClr val="000000"/>
                </a:solidFill>
                <a:latin typeface="+mn-lt"/>
              </a:rPr>
              <a:t>S server</a:t>
            </a:r>
            <a:r>
              <a:rPr lang="en-US" sz="1800" b="1" dirty="0">
                <a:solidFill>
                  <a:srgbClr val="000000"/>
                </a:solidFill>
                <a:latin typeface="+mn-lt"/>
              </a:rPr>
              <a:t>, </a:t>
            </a:r>
            <a:r>
              <a:rPr lang="en-US" sz="1800" b="1" dirty="0" smtClean="0">
                <a:solidFill>
                  <a:srgbClr val="000000"/>
                </a:solidFill>
                <a:latin typeface="+mn-lt"/>
              </a:rPr>
              <a:t>I</a:t>
            </a:r>
            <a:r>
              <a:rPr lang="en-US" sz="100" b="1" dirty="0" smtClean="0">
                <a:solidFill>
                  <a:srgbClr val="000000"/>
                </a:solidFill>
                <a:latin typeface="+mn-lt"/>
              </a:rPr>
              <a:t> </a:t>
            </a:r>
            <a:r>
              <a:rPr lang="en-US" sz="1800" b="1" dirty="0" smtClean="0">
                <a:solidFill>
                  <a:srgbClr val="000000"/>
                </a:solidFill>
                <a:latin typeface="+mn-lt"/>
              </a:rPr>
              <a:t>P </a:t>
            </a:r>
            <a:r>
              <a:rPr lang="en-US" sz="1800" b="1" dirty="0">
                <a:solidFill>
                  <a:srgbClr val="000000"/>
                </a:solidFill>
                <a:latin typeface="+mn-lt"/>
              </a:rPr>
              <a:t>address of its first-hop </a:t>
            </a:r>
            <a:r>
              <a:rPr lang="en-US" sz="1800" b="1" dirty="0" smtClean="0">
                <a:solidFill>
                  <a:srgbClr val="000000"/>
                </a:solidFill>
                <a:latin typeface="+mn-lt"/>
              </a:rPr>
              <a:t>router</a:t>
            </a:r>
            <a:endParaRPr lang="en-US" sz="1800" b="1" dirty="0">
              <a:solidFill>
                <a:srgbClr val="000000"/>
              </a:solidFill>
              <a:latin typeface="+mn-lt"/>
            </a:endParaRPr>
          </a:p>
        </p:txBody>
      </p:sp>
      <p:pic>
        <p:nvPicPr>
          <p:cNvPr id="8" name="Picture 7" descr="In an internet group, a switch is connected to a laptop and a router with an adapter. Each connected item has a table and bars beside each row. Both tables and bars are as follows. All red bars are labeled D H C P. Row 1, D H C P. Bar, red. Row 2, U D P. Bars, green, red. Row 3, I P. Bars, blue, green, red. Row 4, E t h. Bars, black, blue, green, red. Laptop. An arrow points up through the red bars. Pointing right toward the laptop are the bars, black, blue, green, red. Router, runs D H C P. An arrow points down through the red bars."/>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572000" y="1622614"/>
            <a:ext cx="3754990" cy="3065451"/>
          </a:xfrm>
          <a:prstGeom prst="rect">
            <a:avLst/>
          </a:prstGeom>
        </p:spPr>
      </p:pic>
    </p:spTree>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IN" dirty="0"/>
              <a:t>A Day in the Life… Connecting to the </a:t>
            </a:r>
            <a:r>
              <a:rPr lang="en-IN" dirty="0" smtClean="0"/>
              <a:t>Internet </a:t>
            </a:r>
            <a:r>
              <a:rPr lang="en-IN" sz="2000" b="0" dirty="0" smtClean="0"/>
              <a:t>(3 of 3)</a:t>
            </a:r>
            <a:endParaRPr lang="en-IN" sz="2000" b="0" dirty="0"/>
          </a:p>
        </p:txBody>
      </p:sp>
      <p:sp>
        <p:nvSpPr>
          <p:cNvPr id="6" name="Text Placeholder 5"/>
          <p:cNvSpPr>
            <a:spLocks noGrp="1"/>
          </p:cNvSpPr>
          <p:nvPr>
            <p:ph type="body" idx="1"/>
          </p:nvPr>
        </p:nvSpPr>
        <p:spPr>
          <a:xfrm>
            <a:off x="457200" y="1600200"/>
            <a:ext cx="4305300" cy="4667250"/>
          </a:xfrm>
        </p:spPr>
        <p:txBody>
          <a:bodyPr/>
          <a:lstStyle/>
          <a:p>
            <a:r>
              <a:rPr lang="en-US" sz="1800" dirty="0"/>
              <a:t>before sending </a:t>
            </a:r>
            <a:r>
              <a:rPr lang="en-US" sz="1800" b="1" dirty="0" smtClean="0">
                <a:solidFill>
                  <a:schemeClr val="tx1"/>
                </a:solidFill>
              </a:rPr>
              <a:t>H</a:t>
            </a:r>
            <a:r>
              <a:rPr lang="en-US" sz="100" b="1" dirty="0" smtClean="0">
                <a:solidFill>
                  <a:schemeClr val="tx1"/>
                </a:solidFill>
              </a:rPr>
              <a:t> </a:t>
            </a:r>
            <a:r>
              <a:rPr lang="en-US" sz="1800" b="1" dirty="0" smtClean="0">
                <a:solidFill>
                  <a:schemeClr val="tx1"/>
                </a:solidFill>
              </a:rPr>
              <a:t>T</a:t>
            </a:r>
            <a:r>
              <a:rPr lang="en-US" sz="100" b="1" dirty="0" smtClean="0">
                <a:solidFill>
                  <a:schemeClr val="tx1"/>
                </a:solidFill>
              </a:rPr>
              <a:t> </a:t>
            </a:r>
            <a:r>
              <a:rPr lang="en-US" sz="1800" b="1" dirty="0" smtClean="0">
                <a:solidFill>
                  <a:schemeClr val="tx1"/>
                </a:solidFill>
              </a:rPr>
              <a:t>T</a:t>
            </a:r>
            <a:r>
              <a:rPr lang="en-US" sz="100" b="1" dirty="0" smtClean="0">
                <a:solidFill>
                  <a:schemeClr val="tx1"/>
                </a:solidFill>
              </a:rPr>
              <a:t> </a:t>
            </a:r>
            <a:r>
              <a:rPr lang="en-US" sz="1800" b="1" dirty="0" smtClean="0">
                <a:solidFill>
                  <a:schemeClr val="tx1"/>
                </a:solidFill>
              </a:rPr>
              <a:t>P</a:t>
            </a:r>
            <a:r>
              <a:rPr lang="en-US" sz="1800" b="1" i="1" dirty="0" smtClean="0">
                <a:solidFill>
                  <a:srgbClr val="C00000"/>
                </a:solidFill>
              </a:rPr>
              <a:t> </a:t>
            </a:r>
            <a:r>
              <a:rPr lang="en-US" sz="1800" dirty="0"/>
              <a:t>request, need IP address of </a:t>
            </a:r>
            <a:r>
              <a:rPr lang="en-US" sz="1800" dirty="0">
                <a:hlinkClick r:id="rId1" tooltip="http://www.google.com/"/>
              </a:rPr>
              <a:t>www.google.com</a:t>
            </a:r>
            <a:r>
              <a:rPr lang="en-US" sz="1800" dirty="0"/>
              <a:t>: </a:t>
            </a:r>
            <a:r>
              <a:rPr lang="en-US" sz="1800" b="1" dirty="0" smtClean="0">
                <a:solidFill>
                  <a:schemeClr val="tx1"/>
                </a:solidFill>
              </a:rPr>
              <a:t>D</a:t>
            </a:r>
            <a:r>
              <a:rPr lang="en-US" sz="100" b="1" dirty="0" smtClean="0">
                <a:solidFill>
                  <a:schemeClr val="tx1"/>
                </a:solidFill>
              </a:rPr>
              <a:t> </a:t>
            </a:r>
            <a:r>
              <a:rPr lang="en-US" sz="1800" b="1" dirty="0" smtClean="0">
                <a:solidFill>
                  <a:schemeClr val="tx1"/>
                </a:solidFill>
              </a:rPr>
              <a:t>N</a:t>
            </a:r>
            <a:r>
              <a:rPr lang="en-US" sz="100" b="1" dirty="0" smtClean="0">
                <a:solidFill>
                  <a:schemeClr val="tx1"/>
                </a:solidFill>
              </a:rPr>
              <a:t> </a:t>
            </a:r>
            <a:r>
              <a:rPr lang="en-US" sz="1800" b="1" dirty="0" smtClean="0">
                <a:solidFill>
                  <a:schemeClr val="tx1"/>
                </a:solidFill>
              </a:rPr>
              <a:t>S</a:t>
            </a:r>
            <a:endParaRPr lang="en-US" sz="1800" b="1" dirty="0" smtClean="0">
              <a:solidFill>
                <a:schemeClr val="tx1"/>
              </a:solidFill>
            </a:endParaRPr>
          </a:p>
          <a:p>
            <a:r>
              <a:rPr lang="en-US" sz="1800" dirty="0" smtClean="0">
                <a:solidFill>
                  <a:srgbClr val="000000"/>
                </a:solidFill>
              </a:rPr>
              <a:t>D</a:t>
            </a:r>
            <a:r>
              <a:rPr lang="en-US" sz="100" dirty="0" smtClean="0">
                <a:solidFill>
                  <a:srgbClr val="000000"/>
                </a:solidFill>
              </a:rPr>
              <a:t> </a:t>
            </a:r>
            <a:r>
              <a:rPr lang="en-US" sz="1800" dirty="0" smtClean="0">
                <a:solidFill>
                  <a:srgbClr val="000000"/>
                </a:solidFill>
              </a:rPr>
              <a:t>N</a:t>
            </a:r>
            <a:r>
              <a:rPr lang="en-US" sz="100" dirty="0" smtClean="0">
                <a:solidFill>
                  <a:srgbClr val="000000"/>
                </a:solidFill>
              </a:rPr>
              <a:t> </a:t>
            </a:r>
            <a:r>
              <a:rPr lang="en-US" sz="1800" dirty="0" smtClean="0">
                <a:solidFill>
                  <a:srgbClr val="000000"/>
                </a:solidFill>
              </a:rPr>
              <a:t>S </a:t>
            </a:r>
            <a:r>
              <a:rPr lang="en-US" sz="1800" dirty="0">
                <a:solidFill>
                  <a:srgbClr val="000000"/>
                </a:solidFill>
              </a:rPr>
              <a:t>query created, encapsulated in </a:t>
            </a:r>
            <a:r>
              <a:rPr lang="en-US" sz="1800" dirty="0" smtClean="0">
                <a:solidFill>
                  <a:srgbClr val="000000"/>
                </a:solidFill>
              </a:rPr>
              <a:t>U</a:t>
            </a:r>
            <a:r>
              <a:rPr lang="en-US" sz="100" dirty="0" smtClean="0">
                <a:solidFill>
                  <a:srgbClr val="000000"/>
                </a:solidFill>
              </a:rPr>
              <a:t> </a:t>
            </a:r>
            <a:r>
              <a:rPr lang="en-US" sz="1800" dirty="0" smtClean="0">
                <a:solidFill>
                  <a:srgbClr val="000000"/>
                </a:solidFill>
              </a:rPr>
              <a:t>D</a:t>
            </a:r>
            <a:r>
              <a:rPr lang="en-US" sz="100" dirty="0" smtClean="0">
                <a:solidFill>
                  <a:srgbClr val="000000"/>
                </a:solidFill>
              </a:rPr>
              <a:t> </a:t>
            </a:r>
            <a:r>
              <a:rPr lang="en-US" sz="1800" dirty="0" smtClean="0">
                <a:solidFill>
                  <a:srgbClr val="000000"/>
                </a:solidFill>
              </a:rPr>
              <a:t>P</a:t>
            </a:r>
            <a:r>
              <a:rPr lang="en-US" sz="1800" dirty="0">
                <a:solidFill>
                  <a:srgbClr val="000000"/>
                </a:solidFill>
              </a:rPr>
              <a:t>, encapsulated in </a:t>
            </a:r>
            <a:r>
              <a:rPr lang="en-US" sz="1800" dirty="0" smtClean="0">
                <a:solidFill>
                  <a:srgbClr val="000000"/>
                </a:solidFill>
              </a:rPr>
              <a:t>I</a:t>
            </a:r>
            <a:r>
              <a:rPr lang="en-US" sz="100" dirty="0" smtClean="0">
                <a:solidFill>
                  <a:srgbClr val="000000"/>
                </a:solidFill>
              </a:rPr>
              <a:t> </a:t>
            </a:r>
            <a:r>
              <a:rPr lang="en-US" sz="1800" dirty="0" smtClean="0">
                <a:solidFill>
                  <a:srgbClr val="000000"/>
                </a:solidFill>
              </a:rPr>
              <a:t>P</a:t>
            </a:r>
            <a:r>
              <a:rPr lang="en-US" sz="1800" dirty="0">
                <a:solidFill>
                  <a:srgbClr val="000000"/>
                </a:solidFill>
              </a:rPr>
              <a:t>, encapsulated in </a:t>
            </a:r>
            <a:r>
              <a:rPr lang="en-US" sz="1800" dirty="0" smtClean="0">
                <a:solidFill>
                  <a:srgbClr val="000000"/>
                </a:solidFill>
              </a:rPr>
              <a:t>E</a:t>
            </a:r>
            <a:r>
              <a:rPr lang="en-US" sz="100" dirty="0" smtClean="0">
                <a:solidFill>
                  <a:srgbClr val="000000"/>
                </a:solidFill>
              </a:rPr>
              <a:t> </a:t>
            </a:r>
            <a:r>
              <a:rPr lang="en-US" sz="1800" dirty="0" smtClean="0">
                <a:solidFill>
                  <a:srgbClr val="000000"/>
                </a:solidFill>
              </a:rPr>
              <a:t>th. To </a:t>
            </a:r>
            <a:r>
              <a:rPr lang="en-US" sz="1800" dirty="0">
                <a:solidFill>
                  <a:srgbClr val="000000"/>
                </a:solidFill>
              </a:rPr>
              <a:t>send frame to router, need </a:t>
            </a:r>
            <a:r>
              <a:rPr lang="en-US" sz="1800" dirty="0" smtClean="0">
                <a:solidFill>
                  <a:srgbClr val="000000"/>
                </a:solidFill>
              </a:rPr>
              <a:t>M</a:t>
            </a:r>
            <a:r>
              <a:rPr lang="en-US" sz="100" dirty="0" smtClean="0">
                <a:solidFill>
                  <a:srgbClr val="000000"/>
                </a:solidFill>
              </a:rPr>
              <a:t> </a:t>
            </a:r>
            <a:r>
              <a:rPr lang="en-US" sz="1800" dirty="0" smtClean="0">
                <a:solidFill>
                  <a:srgbClr val="000000"/>
                </a:solidFill>
              </a:rPr>
              <a:t>A</a:t>
            </a:r>
            <a:r>
              <a:rPr lang="en-US" sz="100" dirty="0" smtClean="0">
                <a:solidFill>
                  <a:srgbClr val="000000"/>
                </a:solidFill>
              </a:rPr>
              <a:t> </a:t>
            </a:r>
            <a:r>
              <a:rPr lang="en-US" sz="1800" dirty="0" smtClean="0">
                <a:solidFill>
                  <a:srgbClr val="000000"/>
                </a:solidFill>
              </a:rPr>
              <a:t>C </a:t>
            </a:r>
            <a:r>
              <a:rPr lang="en-US" sz="1800" dirty="0">
                <a:solidFill>
                  <a:srgbClr val="000000"/>
                </a:solidFill>
              </a:rPr>
              <a:t>address of router interface: </a:t>
            </a:r>
            <a:r>
              <a:rPr lang="en-US" sz="1800" b="1" dirty="0" smtClean="0">
                <a:solidFill>
                  <a:schemeClr val="tx1"/>
                </a:solidFill>
              </a:rPr>
              <a:t>A</a:t>
            </a:r>
            <a:r>
              <a:rPr lang="en-US" sz="100" b="1" dirty="0" smtClean="0">
                <a:solidFill>
                  <a:schemeClr val="tx1"/>
                </a:solidFill>
              </a:rPr>
              <a:t> </a:t>
            </a:r>
            <a:r>
              <a:rPr lang="en-US" sz="1800" b="1" dirty="0" smtClean="0">
                <a:solidFill>
                  <a:schemeClr val="tx1"/>
                </a:solidFill>
              </a:rPr>
              <a:t>R</a:t>
            </a:r>
            <a:r>
              <a:rPr lang="en-US" sz="100" b="1" dirty="0" smtClean="0">
                <a:solidFill>
                  <a:schemeClr val="tx1"/>
                </a:solidFill>
              </a:rPr>
              <a:t> </a:t>
            </a:r>
            <a:r>
              <a:rPr lang="en-US" sz="1800" b="1" dirty="0" smtClean="0">
                <a:solidFill>
                  <a:schemeClr val="tx1"/>
                </a:solidFill>
              </a:rPr>
              <a:t>P</a:t>
            </a:r>
            <a:endParaRPr lang="en-US" sz="1800" b="1" dirty="0">
              <a:solidFill>
                <a:schemeClr val="tx1"/>
              </a:solidFill>
            </a:endParaRPr>
          </a:p>
          <a:p>
            <a:r>
              <a:rPr lang="en-US" sz="1800" b="1" dirty="0" smtClean="0">
                <a:solidFill>
                  <a:schemeClr val="tx1"/>
                </a:solidFill>
              </a:rPr>
              <a:t>A</a:t>
            </a:r>
            <a:r>
              <a:rPr lang="en-US" sz="100" b="1" dirty="0" smtClean="0">
                <a:solidFill>
                  <a:schemeClr val="tx1"/>
                </a:solidFill>
              </a:rPr>
              <a:t> </a:t>
            </a:r>
            <a:r>
              <a:rPr lang="en-US" sz="1800" b="1" dirty="0" smtClean="0">
                <a:solidFill>
                  <a:schemeClr val="tx1"/>
                </a:solidFill>
              </a:rPr>
              <a:t>R</a:t>
            </a:r>
            <a:r>
              <a:rPr lang="en-US" sz="100" b="1" dirty="0" smtClean="0">
                <a:solidFill>
                  <a:schemeClr val="tx1"/>
                </a:solidFill>
              </a:rPr>
              <a:t> </a:t>
            </a:r>
            <a:r>
              <a:rPr lang="en-US" sz="1800" b="1" dirty="0" smtClean="0">
                <a:solidFill>
                  <a:schemeClr val="tx1"/>
                </a:solidFill>
              </a:rPr>
              <a:t>P </a:t>
            </a:r>
            <a:r>
              <a:rPr lang="en-US" sz="1800" b="1" dirty="0">
                <a:solidFill>
                  <a:schemeClr val="tx1"/>
                </a:solidFill>
              </a:rPr>
              <a:t>query</a:t>
            </a:r>
            <a:r>
              <a:rPr lang="en-US" sz="1800" dirty="0">
                <a:solidFill>
                  <a:srgbClr val="C00000"/>
                </a:solidFill>
              </a:rPr>
              <a:t> </a:t>
            </a:r>
            <a:r>
              <a:rPr lang="en-US" sz="1800" dirty="0">
                <a:solidFill>
                  <a:srgbClr val="000000"/>
                </a:solidFill>
              </a:rPr>
              <a:t>broadcast, received by router, which replies with </a:t>
            </a:r>
            <a:r>
              <a:rPr lang="en-US" sz="1800" b="1" dirty="0" smtClean="0">
                <a:solidFill>
                  <a:schemeClr val="tx1"/>
                </a:solidFill>
              </a:rPr>
              <a:t>A</a:t>
            </a:r>
            <a:r>
              <a:rPr lang="en-US" sz="100" b="1" dirty="0" smtClean="0">
                <a:solidFill>
                  <a:schemeClr val="tx1"/>
                </a:solidFill>
              </a:rPr>
              <a:t> </a:t>
            </a:r>
            <a:r>
              <a:rPr lang="en-US" sz="1800" b="1" dirty="0" smtClean="0">
                <a:solidFill>
                  <a:schemeClr val="tx1"/>
                </a:solidFill>
              </a:rPr>
              <a:t>R</a:t>
            </a:r>
            <a:r>
              <a:rPr lang="en-US" sz="100" b="1" dirty="0" smtClean="0">
                <a:solidFill>
                  <a:schemeClr val="tx1"/>
                </a:solidFill>
              </a:rPr>
              <a:t> </a:t>
            </a:r>
            <a:r>
              <a:rPr lang="en-US" sz="1800" b="1" dirty="0" smtClean="0">
                <a:solidFill>
                  <a:schemeClr val="tx1"/>
                </a:solidFill>
              </a:rPr>
              <a:t>P </a:t>
            </a:r>
            <a:r>
              <a:rPr lang="en-US" sz="1800" b="1" dirty="0">
                <a:solidFill>
                  <a:schemeClr val="tx1"/>
                </a:solidFill>
              </a:rPr>
              <a:t>reply </a:t>
            </a:r>
            <a:r>
              <a:rPr lang="en-US" sz="1800" dirty="0">
                <a:solidFill>
                  <a:srgbClr val="000000"/>
                </a:solidFill>
              </a:rPr>
              <a:t>giving MAC address of router interface</a:t>
            </a:r>
            <a:endParaRPr lang="en-US" sz="1800" dirty="0">
              <a:solidFill>
                <a:srgbClr val="000000"/>
              </a:solidFill>
            </a:endParaRPr>
          </a:p>
          <a:p>
            <a:pPr marL="741680" indent="-284480">
              <a:spcBef>
                <a:spcPts val="600"/>
              </a:spcBef>
              <a:buFont typeface="Arial" panose="020B0604020202020204" pitchFamily="34" charset="0"/>
              <a:buChar char="–"/>
            </a:pPr>
            <a:r>
              <a:rPr lang="en-US" sz="1800" dirty="0">
                <a:solidFill>
                  <a:srgbClr val="000000"/>
                </a:solidFill>
              </a:rPr>
              <a:t>client now knows </a:t>
            </a:r>
            <a:r>
              <a:rPr lang="en-US" sz="1800" dirty="0" smtClean="0">
                <a:solidFill>
                  <a:srgbClr val="000000"/>
                </a:solidFill>
              </a:rPr>
              <a:t>M</a:t>
            </a:r>
            <a:r>
              <a:rPr lang="en-US" sz="100" dirty="0" smtClean="0">
                <a:solidFill>
                  <a:srgbClr val="000000"/>
                </a:solidFill>
              </a:rPr>
              <a:t> </a:t>
            </a:r>
            <a:r>
              <a:rPr lang="en-US" sz="1800" dirty="0" smtClean="0">
                <a:solidFill>
                  <a:srgbClr val="000000"/>
                </a:solidFill>
              </a:rPr>
              <a:t>A</a:t>
            </a:r>
            <a:r>
              <a:rPr lang="en-US" sz="100" dirty="0" smtClean="0">
                <a:solidFill>
                  <a:srgbClr val="000000"/>
                </a:solidFill>
              </a:rPr>
              <a:t> </a:t>
            </a:r>
            <a:r>
              <a:rPr lang="en-US" sz="1800" dirty="0" smtClean="0">
                <a:solidFill>
                  <a:srgbClr val="000000"/>
                </a:solidFill>
              </a:rPr>
              <a:t>C </a:t>
            </a:r>
            <a:r>
              <a:rPr lang="en-US" sz="1800" dirty="0">
                <a:solidFill>
                  <a:srgbClr val="000000"/>
                </a:solidFill>
              </a:rPr>
              <a:t>address of first hop router, so can now send frame containing </a:t>
            </a:r>
            <a:r>
              <a:rPr lang="en-US" sz="1800" dirty="0" smtClean="0">
                <a:solidFill>
                  <a:srgbClr val="000000"/>
                </a:solidFill>
              </a:rPr>
              <a:t>D</a:t>
            </a:r>
            <a:r>
              <a:rPr lang="en-US" sz="100" dirty="0" smtClean="0">
                <a:solidFill>
                  <a:srgbClr val="000000"/>
                </a:solidFill>
              </a:rPr>
              <a:t> </a:t>
            </a:r>
            <a:r>
              <a:rPr lang="en-US" sz="1800" dirty="0" smtClean="0">
                <a:solidFill>
                  <a:srgbClr val="000000"/>
                </a:solidFill>
              </a:rPr>
              <a:t>N</a:t>
            </a:r>
            <a:r>
              <a:rPr lang="en-US" sz="100" dirty="0" smtClean="0">
                <a:solidFill>
                  <a:srgbClr val="000000"/>
                </a:solidFill>
              </a:rPr>
              <a:t> </a:t>
            </a:r>
            <a:r>
              <a:rPr lang="en-US" sz="1800" dirty="0" smtClean="0">
                <a:solidFill>
                  <a:srgbClr val="000000"/>
                </a:solidFill>
              </a:rPr>
              <a:t>S query</a:t>
            </a:r>
            <a:endParaRPr lang="en-US" sz="1800" dirty="0">
              <a:solidFill>
                <a:srgbClr val="000000"/>
              </a:solidFill>
            </a:endParaRPr>
          </a:p>
        </p:txBody>
      </p:sp>
      <p:pic>
        <p:nvPicPr>
          <p:cNvPr id="7" name="Picture 6" descr="In an internet group, a switch is connected to a laptop and a router with an adaptor. Each connected item has a table and bars beside the rows. Each red bar is labeled, D N S. A label, A R P, is also on each table. Laptop. The label A R P is between rows 3 and 4. Row 1, D N S. Bar, red. Row 2, U D P. Bar, green, red. Row 3, I P. Bars, blue, green, red. Row 4, E t h. Bars, black, yellow, A R P query. Row 5, P h y. Router, runs D H C P. The label A R P is above row 1. Row 1, E t h. bars, black, yellow, A R P reply. Row 2, P h y."/>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74337" y="1852802"/>
            <a:ext cx="3712463" cy="2828546"/>
          </a:xfrm>
          <a:prstGeom prst="rect">
            <a:avLst/>
          </a:prstGeom>
        </p:spPr>
      </p:pic>
    </p:spTree>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15371"/>
            <a:ext cx="8343899" cy="1097279"/>
          </a:xfrm>
        </p:spPr>
        <p:txBody>
          <a:bodyPr/>
          <a:lstStyle/>
          <a:p>
            <a:r>
              <a:rPr lang="en-IN" dirty="0"/>
              <a:t>A Day in the Life… Using </a:t>
            </a:r>
            <a:r>
              <a:rPr lang="en-IN" dirty="0" smtClean="0"/>
              <a:t>D</a:t>
            </a:r>
            <a:r>
              <a:rPr lang="en-IN" sz="100" dirty="0" smtClean="0"/>
              <a:t> </a:t>
            </a:r>
            <a:r>
              <a:rPr lang="en-IN" dirty="0" smtClean="0"/>
              <a:t>N</a:t>
            </a:r>
            <a:r>
              <a:rPr lang="en-IN" sz="100" dirty="0" smtClean="0"/>
              <a:t> </a:t>
            </a:r>
            <a:r>
              <a:rPr lang="en-IN" dirty="0" smtClean="0"/>
              <a:t>S</a:t>
            </a:r>
            <a:endParaRPr lang="en-IN" dirty="0"/>
          </a:p>
        </p:txBody>
      </p:sp>
      <p:pic>
        <p:nvPicPr>
          <p:cNvPr id="8" name="Picture 7" descr=" internet groups are connected. Group 1. A switch is connected to a laptop and a router with adapters. The router connects to group 2. The laptop has a table with bars. Each red bar is labeled, D N S. A label, A R P, is also on each table. Laptop. The label A R P is between rows 3 and 4. Row 1, D N S. Bar, red. Row 2, U D P. Bar, green, red. Row 3, I P. Bars, blue, green, red. Row 4, E t h. Bars, black, yellow, A R P query. Row 5, P h y. An arrow goes through the red bars and points down. Beside the laptop are bars, black, blue, green, red. Group 2, Comcast network. 68 period 80 period 0 period 0 forward slash 13. There are 3 unconnected routers. 1 router connects to a D N S server, which has a table and bars identical to group 1. Through the red D N S bars, an arrow points up."/>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32318" y="1548930"/>
            <a:ext cx="4502846" cy="2018715"/>
          </a:xfrm>
          <a:prstGeom prst="rect">
            <a:avLst/>
          </a:prstGeom>
        </p:spPr>
      </p:pic>
      <p:sp>
        <p:nvSpPr>
          <p:cNvPr id="4" name="Text Placeholder 3"/>
          <p:cNvSpPr>
            <a:spLocks noGrp="1"/>
          </p:cNvSpPr>
          <p:nvPr>
            <p:ph type="body" idx="1"/>
          </p:nvPr>
        </p:nvSpPr>
        <p:spPr>
          <a:xfrm>
            <a:off x="342900" y="3609974"/>
            <a:ext cx="8343900" cy="1905002"/>
          </a:xfrm>
        </p:spPr>
        <p:txBody>
          <a:bodyPr/>
          <a:lstStyle/>
          <a:p>
            <a:r>
              <a:rPr lang="en-US" sz="1800" dirty="0" smtClean="0">
                <a:latin typeface="+mn-lt"/>
              </a:rPr>
              <a:t>I</a:t>
            </a:r>
            <a:r>
              <a:rPr lang="en-US" sz="100" dirty="0" smtClean="0">
                <a:latin typeface="+mn-lt"/>
              </a:rPr>
              <a:t> </a:t>
            </a:r>
            <a:r>
              <a:rPr lang="en-US" sz="1800" dirty="0" smtClean="0">
                <a:latin typeface="+mn-lt"/>
              </a:rPr>
              <a:t>P </a:t>
            </a:r>
            <a:r>
              <a:rPr lang="en-US" sz="1800" dirty="0">
                <a:latin typeface="+mn-lt"/>
              </a:rPr>
              <a:t>datagram forwarded from campus network into Comcast network, routed (tables created by </a:t>
            </a:r>
            <a:r>
              <a:rPr lang="en-US" sz="1800" b="1" dirty="0" smtClean="0">
                <a:solidFill>
                  <a:schemeClr val="tx1"/>
                </a:solidFill>
                <a:latin typeface="+mn-lt"/>
              </a:rPr>
              <a:t>R</a:t>
            </a:r>
            <a:r>
              <a:rPr lang="en-US" sz="100" b="1" dirty="0" smtClean="0">
                <a:solidFill>
                  <a:schemeClr val="tx1"/>
                </a:solidFill>
                <a:latin typeface="+mn-lt"/>
              </a:rPr>
              <a:t> </a:t>
            </a:r>
            <a:r>
              <a:rPr lang="en-US" sz="1800" b="1" dirty="0" smtClean="0">
                <a:solidFill>
                  <a:schemeClr val="tx1"/>
                </a:solidFill>
                <a:latin typeface="+mn-lt"/>
              </a:rPr>
              <a:t>I</a:t>
            </a:r>
            <a:r>
              <a:rPr lang="en-US" sz="100" b="1" dirty="0" smtClean="0">
                <a:solidFill>
                  <a:schemeClr val="tx1"/>
                </a:solidFill>
                <a:latin typeface="+mn-lt"/>
              </a:rPr>
              <a:t> </a:t>
            </a:r>
            <a:r>
              <a:rPr lang="en-US" sz="1800" b="1" dirty="0" smtClean="0">
                <a:solidFill>
                  <a:schemeClr val="tx1"/>
                </a:solidFill>
                <a:latin typeface="+mn-lt"/>
              </a:rPr>
              <a:t>P</a:t>
            </a:r>
            <a:r>
              <a:rPr lang="en-US" sz="1800" b="1" dirty="0">
                <a:solidFill>
                  <a:schemeClr val="tx1"/>
                </a:solidFill>
                <a:latin typeface="+mn-lt"/>
              </a:rPr>
              <a:t>, </a:t>
            </a:r>
            <a:r>
              <a:rPr lang="en-US" sz="1800" b="1" dirty="0" smtClean="0">
                <a:solidFill>
                  <a:schemeClr val="tx1"/>
                </a:solidFill>
                <a:latin typeface="+mn-lt"/>
              </a:rPr>
              <a:t>O</a:t>
            </a:r>
            <a:r>
              <a:rPr lang="en-US" sz="100" b="1" dirty="0" smtClean="0">
                <a:solidFill>
                  <a:schemeClr val="tx1"/>
                </a:solidFill>
                <a:latin typeface="+mn-lt"/>
              </a:rPr>
              <a:t> </a:t>
            </a:r>
            <a:r>
              <a:rPr lang="en-US" sz="1800" b="1" dirty="0" smtClean="0">
                <a:solidFill>
                  <a:schemeClr val="tx1"/>
                </a:solidFill>
                <a:latin typeface="+mn-lt"/>
              </a:rPr>
              <a:t>S</a:t>
            </a:r>
            <a:r>
              <a:rPr lang="en-US" sz="100" b="1" dirty="0" smtClean="0">
                <a:solidFill>
                  <a:schemeClr val="tx1"/>
                </a:solidFill>
                <a:latin typeface="+mn-lt"/>
              </a:rPr>
              <a:t> </a:t>
            </a:r>
            <a:r>
              <a:rPr lang="en-US" sz="1800" b="1" dirty="0" smtClean="0">
                <a:solidFill>
                  <a:schemeClr val="tx1"/>
                </a:solidFill>
                <a:latin typeface="+mn-lt"/>
              </a:rPr>
              <a:t>P</a:t>
            </a:r>
            <a:r>
              <a:rPr lang="en-US" sz="100" b="1" dirty="0" smtClean="0">
                <a:solidFill>
                  <a:schemeClr val="tx1"/>
                </a:solidFill>
                <a:latin typeface="+mn-lt"/>
              </a:rPr>
              <a:t> </a:t>
            </a:r>
            <a:r>
              <a:rPr lang="en-US" sz="1800" b="1" dirty="0" smtClean="0">
                <a:solidFill>
                  <a:schemeClr val="tx1"/>
                </a:solidFill>
                <a:latin typeface="+mn-lt"/>
              </a:rPr>
              <a:t>F</a:t>
            </a:r>
            <a:r>
              <a:rPr lang="en-US" sz="1800" b="1" dirty="0">
                <a:solidFill>
                  <a:schemeClr val="tx1"/>
                </a:solidFill>
                <a:latin typeface="+mn-lt"/>
              </a:rPr>
              <a:t>, </a:t>
            </a:r>
            <a:r>
              <a:rPr lang="en-US" sz="1800" b="1" dirty="0" smtClean="0">
                <a:solidFill>
                  <a:schemeClr val="tx1"/>
                </a:solidFill>
                <a:latin typeface="+mn-lt"/>
              </a:rPr>
              <a:t>I</a:t>
            </a:r>
            <a:r>
              <a:rPr lang="en-US" sz="100" b="1" dirty="0" smtClean="0">
                <a:solidFill>
                  <a:schemeClr val="tx1"/>
                </a:solidFill>
                <a:latin typeface="+mn-lt"/>
              </a:rPr>
              <a:t> </a:t>
            </a:r>
            <a:r>
              <a:rPr lang="en-US" sz="1800" b="1" dirty="0" smtClean="0">
                <a:solidFill>
                  <a:schemeClr val="tx1"/>
                </a:solidFill>
                <a:latin typeface="+mn-lt"/>
              </a:rPr>
              <a:t>S</a:t>
            </a:r>
            <a:r>
              <a:rPr lang="en-US" sz="100" b="1" dirty="0" smtClean="0">
                <a:solidFill>
                  <a:schemeClr val="tx1"/>
                </a:solidFill>
                <a:latin typeface="+mn-lt"/>
              </a:rPr>
              <a:t> </a:t>
            </a:r>
            <a:r>
              <a:rPr lang="en-US" sz="1800" b="1" dirty="0" smtClean="0">
                <a:solidFill>
                  <a:schemeClr val="tx1"/>
                </a:solidFill>
                <a:latin typeface="+mn-lt"/>
              </a:rPr>
              <a:t>–</a:t>
            </a:r>
            <a:r>
              <a:rPr lang="en-US" sz="100" b="1" dirty="0" smtClean="0">
                <a:solidFill>
                  <a:schemeClr val="tx1"/>
                </a:solidFill>
                <a:latin typeface="+mn-lt"/>
              </a:rPr>
              <a:t> </a:t>
            </a:r>
            <a:r>
              <a:rPr lang="en-US" sz="1800" b="1" dirty="0" smtClean="0">
                <a:solidFill>
                  <a:schemeClr val="tx1"/>
                </a:solidFill>
                <a:latin typeface="+mn-lt"/>
              </a:rPr>
              <a:t>I</a:t>
            </a:r>
            <a:r>
              <a:rPr lang="en-US" sz="100" b="1" dirty="0" smtClean="0">
                <a:solidFill>
                  <a:schemeClr val="tx1"/>
                </a:solidFill>
                <a:latin typeface="+mn-lt"/>
              </a:rPr>
              <a:t> </a:t>
            </a:r>
            <a:r>
              <a:rPr lang="en-US" sz="1800" b="1" dirty="0" smtClean="0">
                <a:solidFill>
                  <a:schemeClr val="tx1"/>
                </a:solidFill>
                <a:latin typeface="+mn-lt"/>
              </a:rPr>
              <a:t>S</a:t>
            </a:r>
            <a:r>
              <a:rPr lang="en-US" sz="1800" dirty="0" smtClean="0">
                <a:solidFill>
                  <a:srgbClr val="C00000"/>
                </a:solidFill>
                <a:latin typeface="+mn-lt"/>
              </a:rPr>
              <a:t> </a:t>
            </a:r>
            <a:r>
              <a:rPr lang="en-US" sz="1800" dirty="0">
                <a:latin typeface="+mn-lt"/>
              </a:rPr>
              <a:t>and/or </a:t>
            </a:r>
            <a:r>
              <a:rPr lang="en-US" sz="1800" b="1" dirty="0" smtClean="0">
                <a:solidFill>
                  <a:schemeClr val="tx1"/>
                </a:solidFill>
                <a:latin typeface="+mn-lt"/>
              </a:rPr>
              <a:t>B</a:t>
            </a:r>
            <a:r>
              <a:rPr lang="en-US" sz="100" b="1" dirty="0" smtClean="0">
                <a:solidFill>
                  <a:schemeClr val="tx1"/>
                </a:solidFill>
                <a:latin typeface="+mn-lt"/>
              </a:rPr>
              <a:t> </a:t>
            </a:r>
            <a:r>
              <a:rPr lang="en-US" sz="1800" b="1" dirty="0" smtClean="0">
                <a:solidFill>
                  <a:schemeClr val="tx1"/>
                </a:solidFill>
                <a:latin typeface="+mn-lt"/>
              </a:rPr>
              <a:t>G</a:t>
            </a:r>
            <a:r>
              <a:rPr lang="en-US" sz="100" b="1" dirty="0" smtClean="0">
                <a:solidFill>
                  <a:schemeClr val="tx1"/>
                </a:solidFill>
                <a:latin typeface="+mn-lt"/>
              </a:rPr>
              <a:t> </a:t>
            </a:r>
            <a:r>
              <a:rPr lang="en-US" sz="1800" b="1" dirty="0" smtClean="0">
                <a:solidFill>
                  <a:schemeClr val="tx1"/>
                </a:solidFill>
                <a:latin typeface="+mn-lt"/>
              </a:rPr>
              <a:t>P</a:t>
            </a:r>
            <a:r>
              <a:rPr lang="en-US" sz="1800" dirty="0" smtClean="0">
                <a:latin typeface="+mn-lt"/>
              </a:rPr>
              <a:t> </a:t>
            </a:r>
            <a:r>
              <a:rPr lang="en-US" sz="1800" dirty="0">
                <a:latin typeface="+mn-lt"/>
              </a:rPr>
              <a:t>routing protocols) to </a:t>
            </a:r>
            <a:r>
              <a:rPr lang="en-US" sz="1800" dirty="0" smtClean="0">
                <a:latin typeface="+mn-lt"/>
              </a:rPr>
              <a:t>D</a:t>
            </a:r>
            <a:r>
              <a:rPr lang="en-US" sz="100" dirty="0" smtClean="0">
                <a:latin typeface="+mn-lt"/>
              </a:rPr>
              <a:t> </a:t>
            </a:r>
            <a:r>
              <a:rPr lang="en-US" sz="1800" dirty="0" smtClean="0">
                <a:latin typeface="+mn-lt"/>
              </a:rPr>
              <a:t>N</a:t>
            </a:r>
            <a:r>
              <a:rPr lang="en-US" sz="100" dirty="0" smtClean="0">
                <a:latin typeface="+mn-lt"/>
              </a:rPr>
              <a:t> </a:t>
            </a:r>
            <a:r>
              <a:rPr lang="en-US" sz="1800" dirty="0" smtClean="0">
                <a:latin typeface="+mn-lt"/>
              </a:rPr>
              <a:t>S server</a:t>
            </a:r>
            <a:endParaRPr lang="en-US" sz="1800" dirty="0" smtClean="0">
              <a:latin typeface="+mn-lt"/>
            </a:endParaRPr>
          </a:p>
          <a:p>
            <a:r>
              <a:rPr lang="en-US" sz="1800" dirty="0" smtClean="0">
                <a:latin typeface="+mn-lt"/>
              </a:rPr>
              <a:t>demux</a:t>
            </a:r>
            <a:r>
              <a:rPr lang="en-US" altLang="ja-JP" sz="1800" dirty="0" smtClean="0">
                <a:latin typeface="+mn-lt"/>
              </a:rPr>
              <a:t>ed </a:t>
            </a:r>
            <a:r>
              <a:rPr lang="en-US" altLang="ja-JP" sz="1800" dirty="0">
                <a:latin typeface="+mn-lt"/>
              </a:rPr>
              <a:t>to </a:t>
            </a:r>
            <a:r>
              <a:rPr lang="en-US" altLang="ja-JP" sz="1800" dirty="0" smtClean="0">
                <a:latin typeface="+mn-lt"/>
              </a:rPr>
              <a:t>D</a:t>
            </a:r>
            <a:r>
              <a:rPr lang="en-US" altLang="ja-JP" sz="100" dirty="0" smtClean="0">
                <a:latin typeface="+mn-lt"/>
              </a:rPr>
              <a:t> </a:t>
            </a:r>
            <a:r>
              <a:rPr lang="en-US" altLang="ja-JP" sz="1800" dirty="0" smtClean="0">
                <a:latin typeface="+mn-lt"/>
              </a:rPr>
              <a:t>N</a:t>
            </a:r>
            <a:r>
              <a:rPr lang="en-US" altLang="ja-JP" sz="100" dirty="0" smtClean="0">
                <a:latin typeface="+mn-lt"/>
              </a:rPr>
              <a:t> </a:t>
            </a:r>
            <a:r>
              <a:rPr lang="en-US" altLang="ja-JP" sz="1800" dirty="0" smtClean="0">
                <a:latin typeface="+mn-lt"/>
              </a:rPr>
              <a:t>S server</a:t>
            </a:r>
            <a:endParaRPr lang="en-US" altLang="ja-JP" sz="1800" dirty="0" smtClean="0">
              <a:latin typeface="+mn-lt"/>
            </a:endParaRPr>
          </a:p>
          <a:p>
            <a:r>
              <a:rPr lang="en-US" sz="1800" dirty="0" smtClean="0">
                <a:latin typeface="+mn-lt"/>
              </a:rPr>
              <a:t>D</a:t>
            </a:r>
            <a:r>
              <a:rPr lang="en-US" sz="100" dirty="0" smtClean="0">
                <a:latin typeface="+mn-lt"/>
              </a:rPr>
              <a:t> </a:t>
            </a:r>
            <a:r>
              <a:rPr lang="en-US" sz="1800" dirty="0" smtClean="0">
                <a:latin typeface="+mn-lt"/>
              </a:rPr>
              <a:t>N</a:t>
            </a:r>
            <a:r>
              <a:rPr lang="en-US" sz="100" dirty="0" smtClean="0">
                <a:latin typeface="+mn-lt"/>
              </a:rPr>
              <a:t> </a:t>
            </a:r>
            <a:r>
              <a:rPr lang="en-US" sz="1800" dirty="0" smtClean="0">
                <a:latin typeface="+mn-lt"/>
              </a:rPr>
              <a:t>S </a:t>
            </a:r>
            <a:r>
              <a:rPr lang="en-US" sz="1800" dirty="0">
                <a:latin typeface="+mn-lt"/>
              </a:rPr>
              <a:t>server replies to client with </a:t>
            </a:r>
            <a:r>
              <a:rPr lang="en-US" sz="1800" dirty="0" smtClean="0">
                <a:latin typeface="+mn-lt"/>
              </a:rPr>
              <a:t>I</a:t>
            </a:r>
            <a:r>
              <a:rPr lang="en-US" sz="100" dirty="0" smtClean="0">
                <a:latin typeface="+mn-lt"/>
              </a:rPr>
              <a:t> </a:t>
            </a:r>
            <a:r>
              <a:rPr lang="en-US" sz="1800" dirty="0" smtClean="0">
                <a:latin typeface="+mn-lt"/>
              </a:rPr>
              <a:t>P </a:t>
            </a:r>
            <a:r>
              <a:rPr lang="en-US" sz="1800" dirty="0">
                <a:latin typeface="+mn-lt"/>
              </a:rPr>
              <a:t>address of </a:t>
            </a:r>
            <a:r>
              <a:rPr lang="en-US" sz="1800" dirty="0" smtClean="0">
                <a:latin typeface="+mn-lt"/>
                <a:hlinkClick r:id="rId2" tooltip="http://www.google.com/"/>
              </a:rPr>
              <a:t>www.google.com</a:t>
            </a:r>
            <a:endParaRPr lang="en-US" sz="1800" dirty="0">
              <a:latin typeface="+mn-lt"/>
            </a:endParaRPr>
          </a:p>
        </p:txBody>
      </p:sp>
      <p:sp>
        <p:nvSpPr>
          <p:cNvPr id="5" name="Text Placeholder 4"/>
          <p:cNvSpPr>
            <a:spLocks noGrp="1"/>
          </p:cNvSpPr>
          <p:nvPr>
            <p:ph type="body" idx="2"/>
          </p:nvPr>
        </p:nvSpPr>
        <p:spPr>
          <a:xfrm>
            <a:off x="342900" y="5576355"/>
            <a:ext cx="8343900" cy="695325"/>
          </a:xfrm>
        </p:spPr>
        <p:txBody>
          <a:bodyPr/>
          <a:lstStyle/>
          <a:p>
            <a:r>
              <a:rPr lang="en-US" sz="1800" dirty="0" smtClean="0">
                <a:latin typeface="+mn-lt"/>
              </a:rPr>
              <a:t>I</a:t>
            </a:r>
            <a:r>
              <a:rPr lang="en-US" sz="100" dirty="0" smtClean="0">
                <a:latin typeface="+mn-lt"/>
              </a:rPr>
              <a:t> </a:t>
            </a:r>
            <a:r>
              <a:rPr lang="en-US" sz="1800" dirty="0" smtClean="0">
                <a:latin typeface="+mn-lt"/>
              </a:rPr>
              <a:t>P </a:t>
            </a:r>
            <a:r>
              <a:rPr lang="en-US" sz="1800" dirty="0">
                <a:latin typeface="+mn-lt"/>
              </a:rPr>
              <a:t>datagram containing </a:t>
            </a:r>
            <a:r>
              <a:rPr lang="en-US" sz="1800" dirty="0" smtClean="0">
                <a:latin typeface="+mn-lt"/>
              </a:rPr>
              <a:t>D</a:t>
            </a:r>
            <a:r>
              <a:rPr lang="en-US" sz="100" dirty="0" smtClean="0">
                <a:latin typeface="+mn-lt"/>
              </a:rPr>
              <a:t> </a:t>
            </a:r>
            <a:r>
              <a:rPr lang="en-US" sz="1800" dirty="0" smtClean="0">
                <a:latin typeface="+mn-lt"/>
              </a:rPr>
              <a:t>N</a:t>
            </a:r>
            <a:r>
              <a:rPr lang="en-US" sz="100" dirty="0" smtClean="0">
                <a:latin typeface="+mn-lt"/>
              </a:rPr>
              <a:t> </a:t>
            </a:r>
            <a:r>
              <a:rPr lang="en-US" sz="1800" dirty="0" smtClean="0">
                <a:latin typeface="+mn-lt"/>
              </a:rPr>
              <a:t>S </a:t>
            </a:r>
            <a:r>
              <a:rPr lang="en-US" sz="1800" dirty="0">
                <a:latin typeface="+mn-lt"/>
              </a:rPr>
              <a:t>query forwarded via </a:t>
            </a:r>
            <a:r>
              <a:rPr lang="en-US" sz="1800" dirty="0" smtClean="0">
                <a:latin typeface="+mn-lt"/>
              </a:rPr>
              <a:t>LAN </a:t>
            </a:r>
            <a:r>
              <a:rPr lang="en-US" sz="1800" dirty="0">
                <a:latin typeface="+mn-lt"/>
              </a:rPr>
              <a:t>switch from client to 1</a:t>
            </a:r>
            <a:r>
              <a:rPr lang="en-US" sz="1800" baseline="30000" dirty="0">
                <a:latin typeface="+mn-lt"/>
              </a:rPr>
              <a:t>st</a:t>
            </a:r>
            <a:r>
              <a:rPr lang="en-US" sz="1800" dirty="0">
                <a:latin typeface="+mn-lt"/>
              </a:rPr>
              <a:t> hop </a:t>
            </a:r>
            <a:r>
              <a:rPr lang="en-US" sz="1800" dirty="0" smtClean="0">
                <a:latin typeface="+mn-lt"/>
              </a:rPr>
              <a:t>router</a:t>
            </a:r>
            <a:endParaRPr lang="en-US" sz="1800" dirty="0">
              <a:latin typeface="+mn-lt"/>
            </a:endParaRPr>
          </a:p>
        </p:txBody>
      </p:sp>
    </p:spTree>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IN" dirty="0"/>
              <a:t>A Day in the </a:t>
            </a:r>
            <a:r>
              <a:rPr lang="en-IN" dirty="0" smtClean="0"/>
              <a:t>Life…T</a:t>
            </a:r>
            <a:r>
              <a:rPr lang="en-IN" sz="100" dirty="0" smtClean="0"/>
              <a:t> </a:t>
            </a:r>
            <a:r>
              <a:rPr lang="en-IN" dirty="0" smtClean="0"/>
              <a:t>C</a:t>
            </a:r>
            <a:r>
              <a:rPr lang="en-IN" sz="100" dirty="0" smtClean="0"/>
              <a:t> </a:t>
            </a:r>
            <a:r>
              <a:rPr lang="en-IN" dirty="0" smtClean="0"/>
              <a:t>P </a:t>
            </a:r>
            <a:r>
              <a:rPr lang="en-IN" dirty="0"/>
              <a:t>Connection Carrying </a:t>
            </a:r>
            <a:r>
              <a:rPr lang="en-IN" dirty="0" smtClean="0"/>
              <a:t>H</a:t>
            </a:r>
            <a:r>
              <a:rPr lang="en-IN" sz="100" dirty="0" smtClean="0"/>
              <a:t> </a:t>
            </a:r>
            <a:r>
              <a:rPr lang="en-IN" dirty="0" smtClean="0"/>
              <a:t>T</a:t>
            </a:r>
            <a:r>
              <a:rPr lang="en-IN" sz="100" dirty="0" smtClean="0"/>
              <a:t> </a:t>
            </a:r>
            <a:r>
              <a:rPr lang="en-IN" dirty="0" smtClean="0"/>
              <a:t>T</a:t>
            </a:r>
            <a:r>
              <a:rPr lang="en-IN" sz="100" dirty="0" smtClean="0"/>
              <a:t> </a:t>
            </a:r>
            <a:r>
              <a:rPr lang="en-IN" dirty="0" smtClean="0"/>
              <a:t>P</a:t>
            </a:r>
            <a:endParaRPr lang="en-IN" dirty="0"/>
          </a:p>
        </p:txBody>
      </p:sp>
      <p:sp>
        <p:nvSpPr>
          <p:cNvPr id="6" name="Text Placeholder 5"/>
          <p:cNvSpPr>
            <a:spLocks noGrp="1"/>
          </p:cNvSpPr>
          <p:nvPr>
            <p:ph type="body" idx="1"/>
          </p:nvPr>
        </p:nvSpPr>
        <p:spPr>
          <a:xfrm>
            <a:off x="457200" y="1600200"/>
            <a:ext cx="4037308" cy="4525963"/>
          </a:xfrm>
        </p:spPr>
        <p:txBody>
          <a:bodyPr/>
          <a:lstStyle/>
          <a:p>
            <a:r>
              <a:rPr lang="en-US" sz="2000" dirty="0">
                <a:solidFill>
                  <a:srgbClr val="000000"/>
                </a:solidFill>
              </a:rPr>
              <a:t>to send </a:t>
            </a:r>
            <a:r>
              <a:rPr lang="en-US" sz="2000" dirty="0" smtClean="0">
                <a:solidFill>
                  <a:srgbClr val="000000"/>
                </a:solidFill>
              </a:rPr>
              <a:t>H</a:t>
            </a:r>
            <a:r>
              <a:rPr lang="en-US" sz="100" dirty="0" smtClean="0">
                <a:solidFill>
                  <a:srgbClr val="000000"/>
                </a:solidFill>
              </a:rPr>
              <a:t> </a:t>
            </a:r>
            <a:r>
              <a:rPr lang="en-US" sz="2000" dirty="0" smtClean="0">
                <a:solidFill>
                  <a:srgbClr val="000000"/>
                </a:solidFill>
              </a:rPr>
              <a:t>T</a:t>
            </a:r>
            <a:r>
              <a:rPr lang="en-US" sz="100" dirty="0" smtClean="0">
                <a:solidFill>
                  <a:srgbClr val="000000"/>
                </a:solidFill>
              </a:rPr>
              <a:t> </a:t>
            </a:r>
            <a:r>
              <a:rPr lang="en-US" sz="2000" dirty="0" smtClean="0">
                <a:solidFill>
                  <a:srgbClr val="000000"/>
                </a:solidFill>
              </a:rPr>
              <a:t>T</a:t>
            </a:r>
            <a:r>
              <a:rPr lang="en-US" sz="100" dirty="0" smtClean="0">
                <a:solidFill>
                  <a:srgbClr val="000000"/>
                </a:solidFill>
              </a:rPr>
              <a:t> </a:t>
            </a:r>
            <a:r>
              <a:rPr lang="en-US" sz="2000" dirty="0" smtClean="0">
                <a:solidFill>
                  <a:srgbClr val="000000"/>
                </a:solidFill>
              </a:rPr>
              <a:t>P </a:t>
            </a:r>
            <a:r>
              <a:rPr lang="en-US" sz="2000" dirty="0">
                <a:solidFill>
                  <a:srgbClr val="000000"/>
                </a:solidFill>
              </a:rPr>
              <a:t>request, client first opens </a:t>
            </a:r>
            <a:r>
              <a:rPr lang="en-US" sz="2000" b="1" dirty="0" smtClean="0">
                <a:solidFill>
                  <a:schemeClr val="tx1"/>
                </a:solidFill>
              </a:rPr>
              <a:t>T</a:t>
            </a:r>
            <a:r>
              <a:rPr lang="en-US" sz="100" b="1" dirty="0" smtClean="0">
                <a:solidFill>
                  <a:schemeClr val="tx1"/>
                </a:solidFill>
              </a:rPr>
              <a:t> </a:t>
            </a:r>
            <a:r>
              <a:rPr lang="en-US" sz="2000" b="1" dirty="0" smtClean="0">
                <a:solidFill>
                  <a:schemeClr val="tx1"/>
                </a:solidFill>
              </a:rPr>
              <a:t>C</a:t>
            </a:r>
            <a:r>
              <a:rPr lang="en-US" sz="100" b="1" dirty="0" smtClean="0">
                <a:solidFill>
                  <a:schemeClr val="tx1"/>
                </a:solidFill>
              </a:rPr>
              <a:t> </a:t>
            </a:r>
            <a:r>
              <a:rPr lang="en-US" sz="2000" b="1" dirty="0" smtClean="0">
                <a:solidFill>
                  <a:schemeClr val="tx1"/>
                </a:solidFill>
              </a:rPr>
              <a:t>P </a:t>
            </a:r>
            <a:r>
              <a:rPr lang="en-US" sz="2000" b="1" dirty="0">
                <a:solidFill>
                  <a:schemeClr val="tx1"/>
                </a:solidFill>
              </a:rPr>
              <a:t>socket</a:t>
            </a:r>
            <a:r>
              <a:rPr lang="en-US" sz="2000" dirty="0">
                <a:solidFill>
                  <a:srgbClr val="000000"/>
                </a:solidFill>
              </a:rPr>
              <a:t> to web server</a:t>
            </a:r>
            <a:endParaRPr lang="en-US" sz="2000" dirty="0">
              <a:solidFill>
                <a:srgbClr val="000000"/>
              </a:solidFill>
            </a:endParaRPr>
          </a:p>
          <a:p>
            <a:r>
              <a:rPr lang="en-US" sz="2000" dirty="0" smtClean="0">
                <a:solidFill>
                  <a:srgbClr val="000000"/>
                </a:solidFill>
              </a:rPr>
              <a:t>T</a:t>
            </a:r>
            <a:r>
              <a:rPr lang="en-US" sz="100" dirty="0" smtClean="0">
                <a:solidFill>
                  <a:srgbClr val="000000"/>
                </a:solidFill>
              </a:rPr>
              <a:t> </a:t>
            </a:r>
            <a:r>
              <a:rPr lang="en-US" sz="2000" dirty="0" smtClean="0">
                <a:solidFill>
                  <a:srgbClr val="000000"/>
                </a:solidFill>
              </a:rPr>
              <a:t>C</a:t>
            </a:r>
            <a:r>
              <a:rPr lang="en-US" sz="100" dirty="0" smtClean="0">
                <a:solidFill>
                  <a:srgbClr val="000000"/>
                </a:solidFill>
              </a:rPr>
              <a:t> </a:t>
            </a:r>
            <a:r>
              <a:rPr lang="en-US" sz="2000" dirty="0" smtClean="0">
                <a:solidFill>
                  <a:srgbClr val="000000"/>
                </a:solidFill>
              </a:rPr>
              <a:t>P </a:t>
            </a:r>
            <a:r>
              <a:rPr lang="en-US" sz="2000" b="1" dirty="0" smtClean="0">
                <a:solidFill>
                  <a:schemeClr val="tx1"/>
                </a:solidFill>
              </a:rPr>
              <a:t>S</a:t>
            </a:r>
            <a:r>
              <a:rPr lang="en-US" sz="100" b="1" dirty="0" smtClean="0">
                <a:solidFill>
                  <a:schemeClr val="tx1"/>
                </a:solidFill>
              </a:rPr>
              <a:t> </a:t>
            </a:r>
            <a:r>
              <a:rPr lang="en-US" sz="2000" b="1" dirty="0" smtClean="0">
                <a:solidFill>
                  <a:schemeClr val="tx1"/>
                </a:solidFill>
              </a:rPr>
              <a:t>Y</a:t>
            </a:r>
            <a:r>
              <a:rPr lang="en-US" sz="100" b="1" dirty="0" smtClean="0">
                <a:solidFill>
                  <a:schemeClr val="tx1"/>
                </a:solidFill>
              </a:rPr>
              <a:t> </a:t>
            </a:r>
            <a:r>
              <a:rPr lang="en-US" sz="2000" b="1" dirty="0" smtClean="0">
                <a:solidFill>
                  <a:schemeClr val="tx1"/>
                </a:solidFill>
              </a:rPr>
              <a:t>N </a:t>
            </a:r>
            <a:r>
              <a:rPr lang="en-US" sz="2000" b="1" dirty="0">
                <a:solidFill>
                  <a:schemeClr val="tx1"/>
                </a:solidFill>
              </a:rPr>
              <a:t>segment</a:t>
            </a:r>
            <a:r>
              <a:rPr lang="en-US" sz="2000" dirty="0">
                <a:solidFill>
                  <a:srgbClr val="C00000"/>
                </a:solidFill>
              </a:rPr>
              <a:t> </a:t>
            </a:r>
            <a:r>
              <a:rPr lang="en-US" sz="2000" dirty="0">
                <a:solidFill>
                  <a:srgbClr val="000000"/>
                </a:solidFill>
              </a:rPr>
              <a:t>(step 1 in 3-way handshake) inter-domain routed to web server</a:t>
            </a:r>
            <a:endParaRPr lang="en-US" sz="2000" dirty="0">
              <a:solidFill>
                <a:srgbClr val="000000"/>
              </a:solidFill>
            </a:endParaRPr>
          </a:p>
          <a:p>
            <a:r>
              <a:rPr lang="en-US" sz="2000" dirty="0">
                <a:solidFill>
                  <a:srgbClr val="000000"/>
                </a:solidFill>
              </a:rPr>
              <a:t>web server responds with </a:t>
            </a:r>
            <a:r>
              <a:rPr lang="en-US" sz="2000" b="1" dirty="0" smtClean="0">
                <a:solidFill>
                  <a:schemeClr val="tx1"/>
                </a:solidFill>
              </a:rPr>
              <a:t>T</a:t>
            </a:r>
            <a:r>
              <a:rPr lang="en-US" sz="100" b="1" dirty="0" smtClean="0">
                <a:solidFill>
                  <a:schemeClr val="tx1"/>
                </a:solidFill>
              </a:rPr>
              <a:t> </a:t>
            </a:r>
            <a:r>
              <a:rPr lang="en-US" sz="2000" b="1" dirty="0" smtClean="0">
                <a:solidFill>
                  <a:schemeClr val="tx1"/>
                </a:solidFill>
              </a:rPr>
              <a:t>C</a:t>
            </a:r>
            <a:r>
              <a:rPr lang="en-US" sz="100" b="1" dirty="0" smtClean="0">
                <a:solidFill>
                  <a:schemeClr val="tx1"/>
                </a:solidFill>
              </a:rPr>
              <a:t> </a:t>
            </a:r>
            <a:r>
              <a:rPr lang="en-US" sz="2000" b="1" dirty="0" smtClean="0">
                <a:solidFill>
                  <a:schemeClr val="tx1"/>
                </a:solidFill>
              </a:rPr>
              <a:t>P</a:t>
            </a:r>
            <a:r>
              <a:rPr lang="en-US" sz="100" b="1" dirty="0" smtClean="0">
                <a:solidFill>
                  <a:schemeClr val="tx1"/>
                </a:solidFill>
              </a:rPr>
              <a:t> </a:t>
            </a:r>
            <a:r>
              <a:rPr lang="en-US" sz="2000" b="1" dirty="0" smtClean="0">
                <a:solidFill>
                  <a:schemeClr val="tx1"/>
                </a:solidFill>
              </a:rPr>
              <a:t>S</a:t>
            </a:r>
            <a:r>
              <a:rPr lang="en-US" sz="100" b="1" dirty="0" smtClean="0">
                <a:solidFill>
                  <a:schemeClr val="tx1"/>
                </a:solidFill>
              </a:rPr>
              <a:t> </a:t>
            </a:r>
            <a:r>
              <a:rPr lang="en-US" sz="2000" b="1" dirty="0" smtClean="0">
                <a:solidFill>
                  <a:schemeClr val="tx1"/>
                </a:solidFill>
              </a:rPr>
              <a:t>Y</a:t>
            </a:r>
            <a:r>
              <a:rPr lang="en-US" sz="100" b="1" dirty="0" smtClean="0">
                <a:solidFill>
                  <a:schemeClr val="tx1"/>
                </a:solidFill>
              </a:rPr>
              <a:t> </a:t>
            </a:r>
            <a:r>
              <a:rPr lang="en-US" sz="2000" b="1" dirty="0" smtClean="0">
                <a:solidFill>
                  <a:schemeClr val="tx1"/>
                </a:solidFill>
              </a:rPr>
              <a:t>N</a:t>
            </a:r>
            <a:r>
              <a:rPr lang="en-US" sz="100" b="1" dirty="0" smtClean="0">
                <a:solidFill>
                  <a:schemeClr val="tx1"/>
                </a:solidFill>
              </a:rPr>
              <a:t> </a:t>
            </a:r>
            <a:r>
              <a:rPr lang="en-US" sz="2000" b="1" dirty="0" smtClean="0">
                <a:solidFill>
                  <a:schemeClr val="tx1"/>
                </a:solidFill>
              </a:rPr>
              <a:t>A</a:t>
            </a:r>
            <a:r>
              <a:rPr lang="en-US" sz="100" b="1" dirty="0" smtClean="0">
                <a:solidFill>
                  <a:schemeClr val="tx1"/>
                </a:solidFill>
              </a:rPr>
              <a:t> </a:t>
            </a:r>
            <a:r>
              <a:rPr lang="en-US" sz="2000" b="1" dirty="0" smtClean="0">
                <a:solidFill>
                  <a:schemeClr val="tx1"/>
                </a:solidFill>
              </a:rPr>
              <a:t>C</a:t>
            </a:r>
            <a:r>
              <a:rPr lang="en-US" sz="100" b="1" dirty="0" smtClean="0">
                <a:solidFill>
                  <a:schemeClr val="tx1"/>
                </a:solidFill>
              </a:rPr>
              <a:t> </a:t>
            </a:r>
            <a:r>
              <a:rPr lang="en-US" sz="2000" b="1" dirty="0" smtClean="0">
                <a:solidFill>
                  <a:schemeClr val="tx1"/>
                </a:solidFill>
              </a:rPr>
              <a:t>K</a:t>
            </a:r>
            <a:r>
              <a:rPr lang="en-US" sz="2000" dirty="0" smtClean="0">
                <a:solidFill>
                  <a:srgbClr val="C00000"/>
                </a:solidFill>
              </a:rPr>
              <a:t> </a:t>
            </a:r>
            <a:r>
              <a:rPr lang="en-US" sz="2000" dirty="0">
                <a:solidFill>
                  <a:srgbClr val="000000"/>
                </a:solidFill>
              </a:rPr>
              <a:t>(step 2 in 3-way handshake)</a:t>
            </a:r>
            <a:endParaRPr lang="en-US" sz="2000" dirty="0">
              <a:solidFill>
                <a:srgbClr val="000000"/>
              </a:solidFill>
            </a:endParaRPr>
          </a:p>
          <a:p>
            <a:r>
              <a:rPr lang="en-US" sz="2000" dirty="0" smtClean="0">
                <a:solidFill>
                  <a:srgbClr val="000000"/>
                </a:solidFill>
              </a:rPr>
              <a:t>T</a:t>
            </a:r>
            <a:r>
              <a:rPr lang="en-US" sz="100" dirty="0" smtClean="0">
                <a:solidFill>
                  <a:srgbClr val="000000"/>
                </a:solidFill>
              </a:rPr>
              <a:t> </a:t>
            </a:r>
            <a:r>
              <a:rPr lang="en-US" sz="2000" dirty="0" smtClean="0">
                <a:solidFill>
                  <a:srgbClr val="000000"/>
                </a:solidFill>
              </a:rPr>
              <a:t>C</a:t>
            </a:r>
            <a:r>
              <a:rPr lang="en-US" sz="100" dirty="0" smtClean="0">
                <a:solidFill>
                  <a:srgbClr val="000000"/>
                </a:solidFill>
              </a:rPr>
              <a:t> </a:t>
            </a:r>
            <a:r>
              <a:rPr lang="en-US" sz="2000" dirty="0" smtClean="0">
                <a:solidFill>
                  <a:srgbClr val="000000"/>
                </a:solidFill>
              </a:rPr>
              <a:t>P </a:t>
            </a:r>
            <a:r>
              <a:rPr lang="en-US" sz="2000" b="1" dirty="0">
                <a:solidFill>
                  <a:schemeClr val="tx1"/>
                </a:solidFill>
              </a:rPr>
              <a:t>connection established</a:t>
            </a:r>
            <a:r>
              <a:rPr lang="en-US" sz="2000" b="1" dirty="0" smtClean="0">
                <a:solidFill>
                  <a:schemeClr val="tx1"/>
                </a:solidFill>
              </a:rPr>
              <a:t>!</a:t>
            </a:r>
            <a:endParaRPr lang="en-US" sz="2000" b="1" dirty="0">
              <a:solidFill>
                <a:schemeClr val="tx1"/>
              </a:solidFill>
            </a:endParaRPr>
          </a:p>
        </p:txBody>
      </p:sp>
      <p:pic>
        <p:nvPicPr>
          <p:cNvPr id="7" name="Picture 6" descr="There are 3 connected internet groups. Group 1. A switch connects to a laptop and a router, runs D H C P. The router connects to group 2. The laptop has a table with bars beside the rows. Each green bar is labeled S Y N A C K. Row 1, H T T P. Bars, red H T T P, arrow points down. Row 2, T C P. Bars, green. Row 3, I P. Bars, blue, green. Row 4, E t h. Bars, black, blue, green. Row 5, P h y. Group 2. A router connects to groups 1 and 3. Group 3. A router connects to a server. Web server 64 period 223 period 169 period 105. There is a table with bars beside the rows. Each green bar is labeled S Y N A C K. Row 1, blank. Row 2, T C P. Bar, green. Row 3, I P. Bars, blue, green. Row 4, E t h. Bars, black, blue, green. Row 5, P h y."/>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045203" y="2047451"/>
            <a:ext cx="3492244" cy="2587318"/>
          </a:xfrm>
          <a:prstGeom prst="rect">
            <a:avLst/>
          </a:prstGeom>
        </p:spPr>
      </p:pic>
    </p:spTree>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 Day in the Life… </a:t>
            </a:r>
            <a:r>
              <a:rPr lang="en-IN" dirty="0" smtClean="0"/>
              <a:t>H</a:t>
            </a:r>
            <a:r>
              <a:rPr lang="en-IN" sz="100" dirty="0" smtClean="0"/>
              <a:t> </a:t>
            </a:r>
            <a:r>
              <a:rPr lang="en-IN" dirty="0" smtClean="0"/>
              <a:t>T</a:t>
            </a:r>
            <a:r>
              <a:rPr lang="en-IN" sz="100" dirty="0" smtClean="0"/>
              <a:t> </a:t>
            </a:r>
            <a:r>
              <a:rPr lang="en-IN" dirty="0" smtClean="0"/>
              <a:t>T</a:t>
            </a:r>
            <a:r>
              <a:rPr lang="en-IN" sz="100" dirty="0" smtClean="0"/>
              <a:t> </a:t>
            </a:r>
            <a:r>
              <a:rPr lang="en-IN" dirty="0" smtClean="0"/>
              <a:t>P Request/Reply</a:t>
            </a:r>
            <a:endParaRPr lang="en-IN" dirty="0"/>
          </a:p>
        </p:txBody>
      </p:sp>
      <p:sp>
        <p:nvSpPr>
          <p:cNvPr id="3" name="Text Placeholder 2"/>
          <p:cNvSpPr>
            <a:spLocks noGrp="1"/>
          </p:cNvSpPr>
          <p:nvPr>
            <p:ph type="body" idx="1"/>
          </p:nvPr>
        </p:nvSpPr>
        <p:spPr>
          <a:xfrm>
            <a:off x="457200" y="1600200"/>
            <a:ext cx="4192292" cy="4525963"/>
          </a:xfrm>
        </p:spPr>
        <p:txBody>
          <a:bodyPr/>
          <a:lstStyle/>
          <a:p>
            <a:r>
              <a:rPr lang="en-US" sz="2000" b="1" dirty="0" smtClean="0">
                <a:solidFill>
                  <a:schemeClr val="tx1"/>
                </a:solidFill>
                <a:latin typeface="+mn-lt"/>
              </a:rPr>
              <a:t>H</a:t>
            </a:r>
            <a:r>
              <a:rPr lang="en-US" sz="100" b="1" dirty="0" smtClean="0">
                <a:solidFill>
                  <a:schemeClr val="tx1"/>
                </a:solidFill>
                <a:latin typeface="+mn-lt"/>
              </a:rPr>
              <a:t> </a:t>
            </a:r>
            <a:r>
              <a:rPr lang="en-US" sz="2000" b="1" dirty="0" smtClean="0">
                <a:solidFill>
                  <a:schemeClr val="tx1"/>
                </a:solidFill>
                <a:latin typeface="+mn-lt"/>
              </a:rPr>
              <a:t>T</a:t>
            </a:r>
            <a:r>
              <a:rPr lang="en-US" sz="100" b="1" dirty="0" smtClean="0">
                <a:solidFill>
                  <a:schemeClr val="tx1"/>
                </a:solidFill>
                <a:latin typeface="+mn-lt"/>
              </a:rPr>
              <a:t> </a:t>
            </a:r>
            <a:r>
              <a:rPr lang="en-US" sz="2000" b="1" dirty="0" smtClean="0">
                <a:solidFill>
                  <a:schemeClr val="tx1"/>
                </a:solidFill>
                <a:latin typeface="+mn-lt"/>
              </a:rPr>
              <a:t>T</a:t>
            </a:r>
            <a:r>
              <a:rPr lang="en-US" sz="100" b="1" dirty="0" smtClean="0">
                <a:solidFill>
                  <a:schemeClr val="tx1"/>
                </a:solidFill>
                <a:latin typeface="+mn-lt"/>
              </a:rPr>
              <a:t> </a:t>
            </a:r>
            <a:r>
              <a:rPr lang="en-US" sz="2000" b="1" dirty="0" smtClean="0">
                <a:solidFill>
                  <a:schemeClr val="tx1"/>
                </a:solidFill>
                <a:latin typeface="+mn-lt"/>
              </a:rPr>
              <a:t>P </a:t>
            </a:r>
            <a:r>
              <a:rPr lang="en-US" sz="2000" b="1" dirty="0">
                <a:solidFill>
                  <a:schemeClr val="tx1"/>
                </a:solidFill>
                <a:latin typeface="+mn-lt"/>
              </a:rPr>
              <a:t>request</a:t>
            </a:r>
            <a:r>
              <a:rPr lang="en-US" sz="2000" dirty="0">
                <a:solidFill>
                  <a:srgbClr val="C00000"/>
                </a:solidFill>
                <a:latin typeface="+mn-lt"/>
              </a:rPr>
              <a:t> </a:t>
            </a:r>
            <a:r>
              <a:rPr lang="en-US" sz="2000" dirty="0">
                <a:solidFill>
                  <a:srgbClr val="000000"/>
                </a:solidFill>
                <a:latin typeface="+mn-lt"/>
              </a:rPr>
              <a:t>sent into </a:t>
            </a:r>
            <a:r>
              <a:rPr lang="en-US" sz="2000" dirty="0" smtClean="0">
                <a:solidFill>
                  <a:srgbClr val="000000"/>
                </a:solidFill>
                <a:latin typeface="+mn-lt"/>
              </a:rPr>
              <a:t>T</a:t>
            </a:r>
            <a:r>
              <a:rPr lang="en-US" sz="100" dirty="0" smtClean="0">
                <a:solidFill>
                  <a:srgbClr val="000000"/>
                </a:solidFill>
                <a:latin typeface="+mn-lt"/>
              </a:rPr>
              <a:t> </a:t>
            </a:r>
            <a:r>
              <a:rPr lang="en-US" sz="2000" dirty="0" smtClean="0">
                <a:solidFill>
                  <a:srgbClr val="000000"/>
                </a:solidFill>
                <a:latin typeface="+mn-lt"/>
              </a:rPr>
              <a:t>C</a:t>
            </a:r>
            <a:r>
              <a:rPr lang="en-US" sz="100" dirty="0" smtClean="0">
                <a:solidFill>
                  <a:srgbClr val="000000"/>
                </a:solidFill>
                <a:latin typeface="+mn-lt"/>
              </a:rPr>
              <a:t> </a:t>
            </a:r>
            <a:r>
              <a:rPr lang="en-US" sz="2000" dirty="0" smtClean="0">
                <a:solidFill>
                  <a:srgbClr val="000000"/>
                </a:solidFill>
                <a:latin typeface="+mn-lt"/>
              </a:rPr>
              <a:t>P </a:t>
            </a:r>
            <a:r>
              <a:rPr lang="en-US" sz="2000" dirty="0">
                <a:solidFill>
                  <a:srgbClr val="000000"/>
                </a:solidFill>
                <a:latin typeface="+mn-lt"/>
              </a:rPr>
              <a:t>socket</a:t>
            </a:r>
            <a:endParaRPr lang="en-US" sz="2000" dirty="0">
              <a:solidFill>
                <a:srgbClr val="000000"/>
              </a:solidFill>
              <a:latin typeface="+mn-lt"/>
            </a:endParaRPr>
          </a:p>
          <a:p>
            <a:r>
              <a:rPr lang="en-US" sz="2000" dirty="0" smtClean="0">
                <a:solidFill>
                  <a:srgbClr val="000000"/>
                </a:solidFill>
                <a:latin typeface="+mn-lt"/>
              </a:rPr>
              <a:t>I</a:t>
            </a:r>
            <a:r>
              <a:rPr lang="en-US" sz="100" dirty="0" smtClean="0">
                <a:solidFill>
                  <a:srgbClr val="000000"/>
                </a:solidFill>
                <a:latin typeface="+mn-lt"/>
              </a:rPr>
              <a:t> </a:t>
            </a:r>
            <a:r>
              <a:rPr lang="en-US" sz="2000" dirty="0" smtClean="0">
                <a:solidFill>
                  <a:srgbClr val="000000"/>
                </a:solidFill>
                <a:latin typeface="+mn-lt"/>
              </a:rPr>
              <a:t>P </a:t>
            </a:r>
            <a:r>
              <a:rPr lang="en-US" sz="2000" dirty="0">
                <a:solidFill>
                  <a:srgbClr val="000000"/>
                </a:solidFill>
                <a:latin typeface="+mn-lt"/>
              </a:rPr>
              <a:t>datagram containing </a:t>
            </a:r>
            <a:r>
              <a:rPr lang="en-US" sz="2000" dirty="0" smtClean="0">
                <a:solidFill>
                  <a:srgbClr val="000000"/>
                </a:solidFill>
                <a:latin typeface="+mn-lt"/>
              </a:rPr>
              <a:t>H</a:t>
            </a:r>
            <a:r>
              <a:rPr lang="en-US" sz="100" dirty="0" smtClean="0">
                <a:solidFill>
                  <a:srgbClr val="000000"/>
                </a:solidFill>
                <a:latin typeface="+mn-lt"/>
              </a:rPr>
              <a:t> </a:t>
            </a:r>
            <a:r>
              <a:rPr lang="en-US" sz="2000" dirty="0" smtClean="0">
                <a:solidFill>
                  <a:srgbClr val="000000"/>
                </a:solidFill>
                <a:latin typeface="+mn-lt"/>
              </a:rPr>
              <a:t>T</a:t>
            </a:r>
            <a:r>
              <a:rPr lang="en-US" sz="100" dirty="0" smtClean="0">
                <a:solidFill>
                  <a:srgbClr val="000000"/>
                </a:solidFill>
                <a:latin typeface="+mn-lt"/>
              </a:rPr>
              <a:t> </a:t>
            </a:r>
            <a:r>
              <a:rPr lang="en-US" sz="2000" dirty="0" smtClean="0">
                <a:solidFill>
                  <a:srgbClr val="000000"/>
                </a:solidFill>
                <a:latin typeface="+mn-lt"/>
              </a:rPr>
              <a:t>T</a:t>
            </a:r>
            <a:r>
              <a:rPr lang="en-US" sz="100" dirty="0" smtClean="0">
                <a:solidFill>
                  <a:srgbClr val="000000"/>
                </a:solidFill>
                <a:latin typeface="+mn-lt"/>
              </a:rPr>
              <a:t> </a:t>
            </a:r>
            <a:r>
              <a:rPr lang="en-US" sz="2000" dirty="0" smtClean="0">
                <a:solidFill>
                  <a:srgbClr val="000000"/>
                </a:solidFill>
                <a:latin typeface="+mn-lt"/>
              </a:rPr>
              <a:t>P </a:t>
            </a:r>
            <a:r>
              <a:rPr lang="en-US" sz="2000" dirty="0">
                <a:solidFill>
                  <a:srgbClr val="000000"/>
                </a:solidFill>
                <a:latin typeface="+mn-lt"/>
              </a:rPr>
              <a:t>request routed </a:t>
            </a:r>
            <a:r>
              <a:rPr lang="en-US" sz="2000" dirty="0" smtClean="0">
                <a:solidFill>
                  <a:srgbClr val="000000"/>
                </a:solidFill>
                <a:latin typeface="+mn-lt"/>
              </a:rPr>
              <a:t>to </a:t>
            </a:r>
            <a:r>
              <a:rPr lang="en-US" sz="2000" dirty="0" smtClean="0">
                <a:solidFill>
                  <a:srgbClr val="000000"/>
                </a:solidFill>
                <a:latin typeface="+mn-lt"/>
                <a:hlinkClick r:id="rId1" tooltip="https://www.google.co.in/?gfe_rd=cr&amp;dcr=0&amp;ei=7k6NWo-BK6WvX7epqZAC"/>
              </a:rPr>
              <a:t>www.google.com</a:t>
            </a:r>
            <a:endParaRPr lang="en-US" sz="2000" dirty="0">
              <a:solidFill>
                <a:srgbClr val="000000"/>
              </a:solidFill>
              <a:latin typeface="+mn-lt"/>
            </a:endParaRPr>
          </a:p>
          <a:p>
            <a:r>
              <a:rPr lang="en-US" sz="2000" dirty="0">
                <a:solidFill>
                  <a:srgbClr val="000000"/>
                </a:solidFill>
                <a:latin typeface="+mn-lt"/>
              </a:rPr>
              <a:t>web server responds with </a:t>
            </a:r>
            <a:r>
              <a:rPr lang="en-US" sz="2000" b="1" dirty="0" smtClean="0">
                <a:solidFill>
                  <a:schemeClr val="tx1"/>
                </a:solidFill>
                <a:latin typeface="+mn-lt"/>
              </a:rPr>
              <a:t>H</a:t>
            </a:r>
            <a:r>
              <a:rPr lang="en-US" sz="100" b="1" dirty="0" smtClean="0">
                <a:solidFill>
                  <a:schemeClr val="tx1"/>
                </a:solidFill>
                <a:latin typeface="+mn-lt"/>
              </a:rPr>
              <a:t> </a:t>
            </a:r>
            <a:r>
              <a:rPr lang="en-US" sz="2000" b="1" dirty="0" smtClean="0">
                <a:solidFill>
                  <a:schemeClr val="tx1"/>
                </a:solidFill>
                <a:latin typeface="+mn-lt"/>
              </a:rPr>
              <a:t>T</a:t>
            </a:r>
            <a:r>
              <a:rPr lang="en-US" sz="100" b="1" dirty="0" smtClean="0">
                <a:solidFill>
                  <a:schemeClr val="tx1"/>
                </a:solidFill>
                <a:latin typeface="+mn-lt"/>
              </a:rPr>
              <a:t> </a:t>
            </a:r>
            <a:r>
              <a:rPr lang="en-US" sz="2000" b="1" dirty="0" smtClean="0">
                <a:solidFill>
                  <a:schemeClr val="tx1"/>
                </a:solidFill>
                <a:latin typeface="+mn-lt"/>
              </a:rPr>
              <a:t>T</a:t>
            </a:r>
            <a:r>
              <a:rPr lang="en-US" sz="100" b="1" dirty="0" smtClean="0">
                <a:solidFill>
                  <a:schemeClr val="tx1"/>
                </a:solidFill>
                <a:latin typeface="+mn-lt"/>
              </a:rPr>
              <a:t> </a:t>
            </a:r>
            <a:r>
              <a:rPr lang="en-US" sz="2000" b="1" dirty="0" smtClean="0">
                <a:solidFill>
                  <a:schemeClr val="tx1"/>
                </a:solidFill>
                <a:latin typeface="+mn-lt"/>
              </a:rPr>
              <a:t>P </a:t>
            </a:r>
            <a:r>
              <a:rPr lang="en-US" sz="2000" b="1" dirty="0">
                <a:solidFill>
                  <a:schemeClr val="tx1"/>
                </a:solidFill>
                <a:latin typeface="+mn-lt"/>
              </a:rPr>
              <a:t>reply</a:t>
            </a:r>
            <a:r>
              <a:rPr lang="en-US" sz="2000" dirty="0">
                <a:solidFill>
                  <a:srgbClr val="C00000"/>
                </a:solidFill>
                <a:latin typeface="+mn-lt"/>
              </a:rPr>
              <a:t> </a:t>
            </a:r>
            <a:r>
              <a:rPr lang="en-US" sz="2000" dirty="0">
                <a:solidFill>
                  <a:srgbClr val="000000"/>
                </a:solidFill>
                <a:latin typeface="+mn-lt"/>
              </a:rPr>
              <a:t>(containing web page)</a:t>
            </a:r>
            <a:endParaRPr lang="en-US" sz="2000" dirty="0">
              <a:solidFill>
                <a:srgbClr val="000000"/>
              </a:solidFill>
              <a:latin typeface="+mn-lt"/>
            </a:endParaRPr>
          </a:p>
          <a:p>
            <a:r>
              <a:rPr lang="en-US" sz="2000" dirty="0" smtClean="0">
                <a:solidFill>
                  <a:srgbClr val="000000"/>
                </a:solidFill>
                <a:latin typeface="+mn-lt"/>
              </a:rPr>
              <a:t>I</a:t>
            </a:r>
            <a:r>
              <a:rPr lang="en-US" sz="100" dirty="0" smtClean="0">
                <a:solidFill>
                  <a:srgbClr val="000000"/>
                </a:solidFill>
                <a:latin typeface="+mn-lt"/>
              </a:rPr>
              <a:t> </a:t>
            </a:r>
            <a:r>
              <a:rPr lang="en-US" sz="2000" dirty="0" smtClean="0">
                <a:solidFill>
                  <a:srgbClr val="000000"/>
                </a:solidFill>
                <a:latin typeface="+mn-lt"/>
              </a:rPr>
              <a:t>P </a:t>
            </a:r>
            <a:r>
              <a:rPr lang="en-US" sz="2000" dirty="0">
                <a:solidFill>
                  <a:srgbClr val="000000"/>
                </a:solidFill>
                <a:latin typeface="+mn-lt"/>
              </a:rPr>
              <a:t>datagram containing </a:t>
            </a:r>
            <a:r>
              <a:rPr lang="en-US" sz="2000" dirty="0" smtClean="0">
                <a:solidFill>
                  <a:srgbClr val="000000"/>
                </a:solidFill>
                <a:latin typeface="+mn-lt"/>
              </a:rPr>
              <a:t>H</a:t>
            </a:r>
            <a:r>
              <a:rPr lang="en-US" sz="100" dirty="0" smtClean="0">
                <a:solidFill>
                  <a:srgbClr val="000000"/>
                </a:solidFill>
                <a:latin typeface="+mn-lt"/>
              </a:rPr>
              <a:t> </a:t>
            </a:r>
            <a:r>
              <a:rPr lang="en-US" sz="2000" dirty="0" smtClean="0">
                <a:solidFill>
                  <a:srgbClr val="000000"/>
                </a:solidFill>
                <a:latin typeface="+mn-lt"/>
              </a:rPr>
              <a:t>T</a:t>
            </a:r>
            <a:r>
              <a:rPr lang="en-US" sz="100" dirty="0" smtClean="0">
                <a:solidFill>
                  <a:srgbClr val="000000"/>
                </a:solidFill>
                <a:latin typeface="+mn-lt"/>
              </a:rPr>
              <a:t> </a:t>
            </a:r>
            <a:r>
              <a:rPr lang="en-US" sz="2000" dirty="0" smtClean="0">
                <a:solidFill>
                  <a:srgbClr val="000000"/>
                </a:solidFill>
                <a:latin typeface="+mn-lt"/>
              </a:rPr>
              <a:t>T</a:t>
            </a:r>
            <a:r>
              <a:rPr lang="en-US" sz="100" dirty="0" smtClean="0">
                <a:solidFill>
                  <a:srgbClr val="000000"/>
                </a:solidFill>
                <a:latin typeface="+mn-lt"/>
              </a:rPr>
              <a:t> </a:t>
            </a:r>
            <a:r>
              <a:rPr lang="en-US" sz="2000" dirty="0" smtClean="0">
                <a:solidFill>
                  <a:srgbClr val="000000"/>
                </a:solidFill>
                <a:latin typeface="+mn-lt"/>
              </a:rPr>
              <a:t>P reply </a:t>
            </a:r>
            <a:r>
              <a:rPr lang="en-US" sz="2000" dirty="0">
                <a:solidFill>
                  <a:srgbClr val="000000"/>
                </a:solidFill>
                <a:latin typeface="+mn-lt"/>
              </a:rPr>
              <a:t>routed back to </a:t>
            </a:r>
            <a:r>
              <a:rPr lang="en-US" sz="2000" dirty="0" smtClean="0">
                <a:solidFill>
                  <a:srgbClr val="000000"/>
                </a:solidFill>
                <a:latin typeface="+mn-lt"/>
              </a:rPr>
              <a:t>client</a:t>
            </a:r>
            <a:endParaRPr lang="en-US" sz="2000" dirty="0" smtClean="0">
              <a:solidFill>
                <a:srgbClr val="000000"/>
              </a:solidFill>
              <a:latin typeface="+mn-lt"/>
            </a:endParaRPr>
          </a:p>
          <a:p>
            <a:r>
              <a:rPr lang="en-US" sz="2000" dirty="0">
                <a:solidFill>
                  <a:srgbClr val="000000"/>
                </a:solidFill>
                <a:latin typeface="+mn-lt"/>
              </a:rPr>
              <a:t>web page </a:t>
            </a:r>
            <a:r>
              <a:rPr lang="en-US" sz="2000" b="1" dirty="0">
                <a:solidFill>
                  <a:schemeClr val="tx1"/>
                </a:solidFill>
                <a:latin typeface="+mn-lt"/>
              </a:rPr>
              <a:t>finally (!!!)</a:t>
            </a:r>
            <a:r>
              <a:rPr lang="en-US" sz="2000" dirty="0">
                <a:solidFill>
                  <a:srgbClr val="C00000"/>
                </a:solidFill>
                <a:latin typeface="+mn-lt"/>
              </a:rPr>
              <a:t> </a:t>
            </a:r>
            <a:r>
              <a:rPr lang="en-US" sz="2000" dirty="0" smtClean="0">
                <a:solidFill>
                  <a:srgbClr val="000000"/>
                </a:solidFill>
                <a:latin typeface="+mn-lt"/>
              </a:rPr>
              <a:t>displayed</a:t>
            </a:r>
            <a:endParaRPr lang="en-US" sz="2000" dirty="0">
              <a:solidFill>
                <a:srgbClr val="000000"/>
              </a:solidFill>
              <a:latin typeface="+mn-lt"/>
            </a:endParaRPr>
          </a:p>
        </p:txBody>
      </p:sp>
      <p:pic>
        <p:nvPicPr>
          <p:cNvPr id="5" name="Picture 4" descr="There are 3 connected internet groups. Group 1. A switch connects to a laptop and a router, runs D H C P. The router connects to group 2. The laptop has a table with bars beside the rows. Each red bar is labeled H T T P. Row 1, H T T P. Bars, red. Row 2, T C P. Bars, green, red. Row 3, I P. Bars, blue, green, red. Row 4, E t h. Bars, black, blue, green, red. Row 5, P h y. Through all the red bars, an arrow points down. There is a google webpage beside the table. Group 2. A router connects to groups 1 and 3. Group 3. A router connects to a server. Web server 64 period 223 period 169 period 105. There is a table with bars beside the rows. Each red bar is labeled H T T P. Row 1, H T T P. Bars, red. Row 2, T C P. Bar, green, red. Row 3, I P. Bars, blue, green, red. Row 4, E t h. Bars, black, blue, green, red. Row 5, P h y."/>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05374" y="2381250"/>
            <a:ext cx="3697352" cy="2352860"/>
          </a:xfrm>
          <a:prstGeom prst="rect">
            <a:avLst/>
          </a:prstGeom>
        </p:spPr>
      </p:pic>
    </p:spTree>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IN" dirty="0"/>
              <a:t>Chapter 6: Summary</a:t>
            </a:r>
            <a:endParaRPr lang="en-IN" dirty="0"/>
          </a:p>
        </p:txBody>
      </p:sp>
      <p:sp>
        <p:nvSpPr>
          <p:cNvPr id="6" name="Text Placeholder 5"/>
          <p:cNvSpPr>
            <a:spLocks noGrp="1"/>
          </p:cNvSpPr>
          <p:nvPr>
            <p:ph type="body" idx="1"/>
          </p:nvPr>
        </p:nvSpPr>
        <p:spPr>
          <a:xfrm>
            <a:off x="457200" y="1600200"/>
            <a:ext cx="8229600" cy="4705350"/>
          </a:xfrm>
        </p:spPr>
        <p:txBody>
          <a:bodyPr/>
          <a:lstStyle/>
          <a:p>
            <a:pPr>
              <a:defRPr/>
            </a:pPr>
            <a:r>
              <a:rPr lang="en-US" dirty="0"/>
              <a:t>principles behind data link layer services:</a:t>
            </a:r>
            <a:endParaRPr lang="en-US" dirty="0"/>
          </a:p>
          <a:p>
            <a:pPr lvl="1">
              <a:defRPr/>
            </a:pPr>
            <a:r>
              <a:rPr lang="en-US" dirty="0"/>
              <a:t>error detection, correction</a:t>
            </a:r>
            <a:endParaRPr lang="en-US" dirty="0"/>
          </a:p>
          <a:p>
            <a:pPr lvl="1">
              <a:defRPr/>
            </a:pPr>
            <a:r>
              <a:rPr lang="en-US" dirty="0"/>
              <a:t>sharing a broadcast channel: multiple access</a:t>
            </a:r>
            <a:endParaRPr lang="en-US" dirty="0"/>
          </a:p>
          <a:p>
            <a:pPr lvl="1">
              <a:defRPr/>
            </a:pPr>
            <a:r>
              <a:rPr lang="en-US" dirty="0"/>
              <a:t>link layer addressing</a:t>
            </a:r>
            <a:endParaRPr lang="en-US" dirty="0"/>
          </a:p>
          <a:p>
            <a:pPr>
              <a:defRPr/>
            </a:pPr>
            <a:r>
              <a:rPr lang="en-US" dirty="0"/>
              <a:t>instantiation and implementation of various link layer technologies</a:t>
            </a:r>
            <a:endParaRPr lang="en-US" dirty="0"/>
          </a:p>
          <a:p>
            <a:pPr lvl="1">
              <a:defRPr/>
            </a:pPr>
            <a:r>
              <a:rPr lang="en-US" dirty="0"/>
              <a:t>Ethernet</a:t>
            </a:r>
            <a:endParaRPr lang="en-US" dirty="0"/>
          </a:p>
          <a:p>
            <a:pPr lvl="1">
              <a:defRPr/>
            </a:pPr>
            <a:r>
              <a:rPr lang="en-US" dirty="0"/>
              <a:t>switched </a:t>
            </a:r>
            <a:r>
              <a:rPr lang="en-US" dirty="0" smtClean="0"/>
              <a:t>LANS</a:t>
            </a:r>
            <a:r>
              <a:rPr lang="en-US" dirty="0"/>
              <a:t>, </a:t>
            </a:r>
            <a:r>
              <a:rPr lang="en-US" dirty="0" smtClean="0"/>
              <a:t>V</a:t>
            </a:r>
            <a:r>
              <a:rPr lang="en-US" sz="100" dirty="0" smtClean="0"/>
              <a:t> </a:t>
            </a:r>
            <a:r>
              <a:rPr lang="en-US" dirty="0" smtClean="0"/>
              <a:t>LANs</a:t>
            </a:r>
            <a:endParaRPr lang="en-US" dirty="0"/>
          </a:p>
          <a:p>
            <a:pPr lvl="1">
              <a:defRPr/>
            </a:pPr>
            <a:r>
              <a:rPr lang="en-US" dirty="0"/>
              <a:t>virtualized networks as a link layer: </a:t>
            </a:r>
            <a:r>
              <a:rPr lang="en-US" dirty="0" smtClean="0"/>
              <a:t>M</a:t>
            </a:r>
            <a:r>
              <a:rPr lang="en-US" sz="100" dirty="0" smtClean="0"/>
              <a:t> </a:t>
            </a:r>
            <a:r>
              <a:rPr lang="en-US" dirty="0" smtClean="0"/>
              <a:t>P</a:t>
            </a:r>
            <a:r>
              <a:rPr lang="en-US" sz="100" dirty="0" smtClean="0"/>
              <a:t> </a:t>
            </a:r>
            <a:r>
              <a:rPr lang="en-US" dirty="0" smtClean="0"/>
              <a:t>L</a:t>
            </a:r>
            <a:r>
              <a:rPr lang="en-US" sz="100" dirty="0" smtClean="0"/>
              <a:t> </a:t>
            </a:r>
            <a:r>
              <a:rPr lang="en-US" dirty="0" smtClean="0"/>
              <a:t>S</a:t>
            </a:r>
            <a:endParaRPr lang="en-US" dirty="0"/>
          </a:p>
          <a:p>
            <a:pPr>
              <a:defRPr/>
            </a:pPr>
            <a:r>
              <a:rPr lang="en-US" dirty="0"/>
              <a:t>synthesis: a day in the life of a web </a:t>
            </a:r>
            <a:r>
              <a:rPr lang="en-US" dirty="0" smtClean="0"/>
              <a:t>request</a:t>
            </a:r>
            <a:endParaRPr lang="en-US" dirty="0"/>
          </a:p>
        </p:txBody>
      </p:sp>
    </p:spTree>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Chapter 6: </a:t>
            </a:r>
            <a:r>
              <a:rPr lang="en-IN" dirty="0" smtClean="0"/>
              <a:t>Let’s </a:t>
            </a:r>
            <a:r>
              <a:rPr lang="en-IN" dirty="0"/>
              <a:t>Take a Breath</a:t>
            </a:r>
            <a:endParaRPr lang="en-IN" dirty="0"/>
          </a:p>
        </p:txBody>
      </p:sp>
      <p:sp>
        <p:nvSpPr>
          <p:cNvPr id="3" name="Text Placeholder 2"/>
          <p:cNvSpPr>
            <a:spLocks noGrp="1"/>
          </p:cNvSpPr>
          <p:nvPr>
            <p:ph type="body" idx="1"/>
          </p:nvPr>
        </p:nvSpPr>
        <p:spPr/>
        <p:txBody>
          <a:bodyPr/>
          <a:lstStyle/>
          <a:p>
            <a:pPr>
              <a:defRPr/>
            </a:pPr>
            <a:r>
              <a:rPr lang="en-US" dirty="0"/>
              <a:t>journey down protocol stack </a:t>
            </a:r>
            <a:r>
              <a:rPr lang="en-US" b="1" dirty="0">
                <a:solidFill>
                  <a:schemeClr val="tx1"/>
                </a:solidFill>
              </a:rPr>
              <a:t>complete</a:t>
            </a:r>
            <a:r>
              <a:rPr lang="en-US" dirty="0">
                <a:solidFill>
                  <a:srgbClr val="C00000"/>
                </a:solidFill>
              </a:rPr>
              <a:t> </a:t>
            </a:r>
            <a:r>
              <a:rPr lang="en-US" dirty="0"/>
              <a:t>(except </a:t>
            </a:r>
            <a:r>
              <a:rPr lang="en-US" dirty="0" smtClean="0"/>
              <a:t>P</a:t>
            </a:r>
            <a:r>
              <a:rPr lang="en-US" sz="100" dirty="0" smtClean="0"/>
              <a:t> </a:t>
            </a:r>
            <a:r>
              <a:rPr lang="en-US" dirty="0" smtClean="0"/>
              <a:t>H</a:t>
            </a:r>
            <a:r>
              <a:rPr lang="en-US" sz="100" dirty="0" smtClean="0"/>
              <a:t> </a:t>
            </a:r>
            <a:r>
              <a:rPr lang="en-US" dirty="0" smtClean="0"/>
              <a:t>Y</a:t>
            </a:r>
            <a:r>
              <a:rPr lang="en-US" dirty="0"/>
              <a:t>)</a:t>
            </a:r>
            <a:endParaRPr lang="en-US" dirty="0"/>
          </a:p>
          <a:p>
            <a:pPr>
              <a:defRPr/>
            </a:pPr>
            <a:r>
              <a:rPr lang="en-US" dirty="0"/>
              <a:t>solid understanding of networking principles, practice</a:t>
            </a:r>
            <a:endParaRPr lang="en-US" dirty="0"/>
          </a:p>
          <a:p>
            <a:pPr>
              <a:defRPr/>
            </a:pPr>
            <a:r>
              <a:rPr lang="en-US" dirty="0"/>
              <a:t>….. could stop here …. but </a:t>
            </a:r>
            <a:r>
              <a:rPr lang="en-US" b="1" dirty="0">
                <a:solidFill>
                  <a:schemeClr val="tx1"/>
                </a:solidFill>
              </a:rPr>
              <a:t>lots</a:t>
            </a:r>
            <a:r>
              <a:rPr lang="en-US" i="1" dirty="0">
                <a:solidFill>
                  <a:srgbClr val="FF0000"/>
                </a:solidFill>
              </a:rPr>
              <a:t> </a:t>
            </a:r>
            <a:r>
              <a:rPr lang="en-US" dirty="0"/>
              <a:t>of interesting topics!</a:t>
            </a:r>
            <a:endParaRPr lang="en-US" dirty="0"/>
          </a:p>
          <a:p>
            <a:pPr lvl="1">
              <a:defRPr/>
            </a:pPr>
            <a:r>
              <a:rPr lang="en-US" dirty="0"/>
              <a:t>wireless</a:t>
            </a:r>
            <a:endParaRPr lang="en-US" dirty="0"/>
          </a:p>
          <a:p>
            <a:pPr lvl="1">
              <a:defRPr/>
            </a:pPr>
            <a:r>
              <a:rPr lang="en-US" dirty="0"/>
              <a:t>multimedia</a:t>
            </a:r>
            <a:endParaRPr lang="en-US" dirty="0"/>
          </a:p>
          <a:p>
            <a:pPr lvl="1">
              <a:defRPr/>
            </a:pPr>
            <a:r>
              <a:rPr lang="en-US" dirty="0" smtClean="0"/>
              <a:t>security</a:t>
            </a:r>
            <a:endParaRPr lang="en-US" dirty="0"/>
          </a:p>
        </p:txBody>
      </p:sp>
    </p:spTree>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lt2"/>
                </a:solidFill>
              </a:rPr>
              <a:t>Copyright</a:t>
            </a:r>
            <a:endParaRPr lang="en-US" dirty="0"/>
          </a:p>
        </p:txBody>
      </p:sp>
      <p:pic>
        <p:nvPicPr>
          <p:cNvPr id="4" name="Picture 2" descr="This work is protected by United States copyright laws and is 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
          <p:cNvPicPr>
            <a:picLocks noChangeAspect="1" noChangeArrowheads="1"/>
          </p:cNvPicPr>
          <p:nvPr/>
        </p:nvPicPr>
        <p:blipFill>
          <a:blip r:embed="rId1"/>
          <a:srcRect/>
          <a:stretch>
            <a:fillRect/>
          </a:stretch>
        </p:blipFill>
        <p:spPr bwMode="auto">
          <a:xfrm>
            <a:off x="860425" y="2310096"/>
            <a:ext cx="7423150" cy="24384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COMMONDATA" val="eyJoZGlkIjoiNTJiN2JjNzJkOThlMTZhMGY4NDdhNGU2OTEyYWM2M2YifQ=="/>
  <p:tag name="KSO_WPP_MARK_KEY" val="abc5c32d-b4bb-4d3a-835a-c7c78f92b3d3"/>
</p:tagLst>
</file>

<file path=ppt/theme/theme1.xml><?xml version="1.0" encoding="utf-8"?>
<a:theme xmlns:a="http://schemas.openxmlformats.org/drawingml/2006/main" name="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28160</Words>
  <Application>WPS 演示</Application>
  <PresentationFormat>On-screen Show (4:3)</PresentationFormat>
  <Paragraphs>943</Paragraphs>
  <Slides>99</Slides>
  <Notes>3</Notes>
  <HiddenSlides>0</HiddenSlides>
  <MMClips>0</MMClips>
  <ScaleCrop>false</ScaleCrop>
  <HeadingPairs>
    <vt:vector size="8" baseType="variant">
      <vt:variant>
        <vt:lpstr>已用的字体</vt:lpstr>
      </vt:variant>
      <vt:variant>
        <vt:i4>16</vt:i4>
      </vt:variant>
      <vt:variant>
        <vt:lpstr>主题</vt:lpstr>
      </vt:variant>
      <vt:variant>
        <vt:i4>2</vt:i4>
      </vt:variant>
      <vt:variant>
        <vt:lpstr>嵌入 OLE 服务器</vt:lpstr>
      </vt:variant>
      <vt:variant>
        <vt:i4>15</vt:i4>
      </vt:variant>
      <vt:variant>
        <vt:lpstr>幻灯片标题</vt:lpstr>
      </vt:variant>
      <vt:variant>
        <vt:i4>99</vt:i4>
      </vt:variant>
    </vt:vector>
  </HeadingPairs>
  <TitlesOfParts>
    <vt:vector size="132" baseType="lpstr">
      <vt:lpstr>Arial</vt:lpstr>
      <vt:lpstr>宋体</vt:lpstr>
      <vt:lpstr>Wingdings</vt:lpstr>
      <vt:lpstr>Arial</vt:lpstr>
      <vt:lpstr>Times New Roman</vt:lpstr>
      <vt:lpstr>Noto Sans Symbols</vt:lpstr>
      <vt:lpstr>Segoe Print</vt:lpstr>
      <vt:lpstr>Verdana</vt:lpstr>
      <vt:lpstr>Verdana</vt:lpstr>
      <vt:lpstr>Times New Roman</vt:lpstr>
      <vt:lpstr>Wingdings</vt:lpstr>
      <vt:lpstr>微软雅黑</vt:lpstr>
      <vt:lpstr>Arial Unicode MS</vt:lpstr>
      <vt:lpstr>MS Mincho</vt:lpstr>
      <vt:lpstr>Gill Sans MT</vt:lpstr>
      <vt:lpstr>Gill Sans MT</vt:lpstr>
      <vt:lpstr>508 Lecture</vt:lpstr>
      <vt:lpstr>1_508 Lecture</vt:lpstr>
      <vt:lpstr>Equation.DSMT4</vt:lpstr>
      <vt:lpstr>Equation.DSMT4</vt:lpstr>
      <vt:lpstr>Equation.DSMT4</vt:lpstr>
      <vt:lpstr>Equation.DSMT4</vt:lpstr>
      <vt:lpstr>Equation.DSMT4</vt:lpstr>
      <vt:lpstr>Equation.DSMT4</vt:lpstr>
      <vt:lpstr>Equation.DSMT4</vt:lpstr>
      <vt:lpstr>Equation.DSMT4</vt:lpstr>
      <vt:lpstr>Equation.DSMT4</vt:lpstr>
      <vt:lpstr>Equation.DSMT4</vt:lpstr>
      <vt:lpstr>Equation.DSMT4</vt:lpstr>
      <vt:lpstr>Equation.DSMT4</vt:lpstr>
      <vt:lpstr>Equation.DSMT4</vt:lpstr>
      <vt:lpstr>Equation.DSMT4</vt:lpstr>
      <vt:lpstr>Equation.DSMT4</vt:lpstr>
      <vt:lpstr>Computer Networking: A Top Down Approach</vt:lpstr>
      <vt:lpstr>Link Layer and LANs</vt:lpstr>
      <vt:lpstr>Learning Objectives (1 of 9)</vt:lpstr>
      <vt:lpstr>Link Layer: Introduction</vt:lpstr>
      <vt:lpstr>Link Layer: Context</vt:lpstr>
      <vt:lpstr>Link Layer Services (1 of 2)</vt:lpstr>
      <vt:lpstr>Link Layer Services (2 of 2)</vt:lpstr>
      <vt:lpstr>Where is the Link Layer Implemented?</vt:lpstr>
      <vt:lpstr>Adaptors Communicating</vt:lpstr>
      <vt:lpstr>Learning Objectives (2 of 9)</vt:lpstr>
      <vt:lpstr>Error Detection</vt:lpstr>
      <vt:lpstr>Parity Checking</vt:lpstr>
      <vt:lpstr>Internet Checksum (Review)</vt:lpstr>
      <vt:lpstr>Cyclic Redundancy Check</vt:lpstr>
      <vt:lpstr>C R C Example</vt:lpstr>
      <vt:lpstr>Learning Objectives (3 of 9)</vt:lpstr>
      <vt:lpstr>Multiple Access Links, Protocols</vt:lpstr>
      <vt:lpstr>Multiple Access Protocols</vt:lpstr>
      <vt:lpstr>An Ideal Multiple Access Protocol</vt:lpstr>
      <vt:lpstr>M A C Protocols: Taxonomy</vt:lpstr>
      <vt:lpstr>Channel Partitioning MAC Protocols: T D M A</vt:lpstr>
      <vt:lpstr>Channel Partitioning MAC Protocols: F D M A</vt:lpstr>
      <vt:lpstr>Random Access Protocols</vt:lpstr>
      <vt:lpstr>Slotted A L O H A (1 of 2)</vt:lpstr>
      <vt:lpstr>Slotted A L O H A (2 of 2)</vt:lpstr>
      <vt:lpstr>Slotted A L O H A: Efficiency (1 of 2)</vt:lpstr>
      <vt:lpstr>Slotted A L O H A: Efficiency (2 of 2)</vt:lpstr>
      <vt:lpstr>Pure (Unslotted) A L O H A</vt:lpstr>
      <vt:lpstr>Pure A L O H A Efficiency</vt:lpstr>
      <vt:lpstr>C S M A (Carrier Sense Multiple Access)</vt:lpstr>
      <vt:lpstr>C S M A Collisions</vt:lpstr>
      <vt:lpstr>C S M A/C D (Collision Detection) (1 of 2)</vt:lpstr>
      <vt:lpstr>C S M A/C D (Collision Detection) (2 of 2)</vt:lpstr>
      <vt:lpstr>Ethernet C S M A/C D Algorithm</vt:lpstr>
      <vt:lpstr>C S M A/C D Efficiency</vt:lpstr>
      <vt:lpstr>“Taking Turns” MAC Protocols (1 of 3)</vt:lpstr>
      <vt:lpstr>“Taking Turns” MAC Protocols (2 of 3)</vt:lpstr>
      <vt:lpstr>“Taking Turns” MAC Protocols (3 of 3)</vt:lpstr>
      <vt:lpstr>Cable Access Network (1 of 2)</vt:lpstr>
      <vt:lpstr>Cable Access Network (2 of 2)</vt:lpstr>
      <vt:lpstr>Summary of MAC Protocols</vt:lpstr>
      <vt:lpstr>Learning Objectives (4 of 9)</vt:lpstr>
      <vt:lpstr>MAC Addresses and A R P</vt:lpstr>
      <vt:lpstr>LAN Addresses and A R P</vt:lpstr>
      <vt:lpstr>LAN Addresses</vt:lpstr>
      <vt:lpstr>A R P: Address Resolution Protocol</vt:lpstr>
      <vt:lpstr>A R P Protocol: Same LAN (1 of 2)</vt:lpstr>
      <vt:lpstr>A R P Protocol: Same LAN (2 of 2)</vt:lpstr>
      <vt:lpstr>Addressing: Routing to Another LAN (1 of 5)</vt:lpstr>
      <vt:lpstr>Addressing: Routing to Another LAN (2 of 5)</vt:lpstr>
      <vt:lpstr>Addressing: Routing to Another LAN (3 of 5)</vt:lpstr>
      <vt:lpstr>Addressing: Routing to Another LAN (4 of 5)</vt:lpstr>
      <vt:lpstr>Addressing: Routing to Another LAN (5 of 5)</vt:lpstr>
      <vt:lpstr>Learning Objectives (5 of 9)</vt:lpstr>
      <vt:lpstr>Ethernet</vt:lpstr>
      <vt:lpstr>Ethernet: Physical Topology</vt:lpstr>
      <vt:lpstr>Ethernet Frame Structure (1 of 2)</vt:lpstr>
      <vt:lpstr>Ethernet Frame Structure (2 of 2)</vt:lpstr>
      <vt:lpstr>Ethernet: Unreliable, Connectionless</vt:lpstr>
      <vt:lpstr>802.3 Ethernet Standards: Link &amp; Physical Layers</vt:lpstr>
      <vt:lpstr>Learning Objectives (6 of 9)</vt:lpstr>
      <vt:lpstr>Ethernet Switch</vt:lpstr>
      <vt:lpstr>Switch: Multiple Simultaneous Transmissions</vt:lpstr>
      <vt:lpstr>Switch Forwarding Table</vt:lpstr>
      <vt:lpstr>Switch: Self-Learning</vt:lpstr>
      <vt:lpstr>Switch: Frame Filtering/Forwarding</vt:lpstr>
      <vt:lpstr>Self-Learning, Forwarding: Example</vt:lpstr>
      <vt:lpstr>Interconnecting Switches</vt:lpstr>
      <vt:lpstr>Self-Learning Multi-Switch Example</vt:lpstr>
      <vt:lpstr>Institutional Network</vt:lpstr>
      <vt:lpstr>Switches vs. Routers</vt:lpstr>
      <vt:lpstr>V LANs: Motivation</vt:lpstr>
      <vt:lpstr>V LANs</vt:lpstr>
      <vt:lpstr>Port-Based V LAN</vt:lpstr>
      <vt:lpstr>V LANS Spanning Multiple Switches</vt:lpstr>
      <vt:lpstr>802.1Q V LAN Frame Format</vt:lpstr>
      <vt:lpstr>Learning Objectives (7 of 9)</vt:lpstr>
      <vt:lpstr>Multiprotocol Label Switching (M P L S)</vt:lpstr>
      <vt:lpstr>M P L S Capable Routers</vt:lpstr>
      <vt:lpstr>M P L S Versus I P Paths (1 of 2)</vt:lpstr>
      <vt:lpstr>M P L S Versus I P Paths (2 of 2)</vt:lpstr>
      <vt:lpstr>M P L S Signaling</vt:lpstr>
      <vt:lpstr>M P L S Forwarding Tables</vt:lpstr>
      <vt:lpstr>Learning Objectives (8 of 9)</vt:lpstr>
      <vt:lpstr>Data Center Networks (1 of 3)</vt:lpstr>
      <vt:lpstr>Data Center Networks (2 of 3)</vt:lpstr>
      <vt:lpstr>Data Center Networks (3 of 3)</vt:lpstr>
      <vt:lpstr>Learning Objectives (9 of 9)</vt:lpstr>
      <vt:lpstr>Synthesis: A Day in the Life of a Web Request</vt:lpstr>
      <vt:lpstr>A Day in the Life: Scenario</vt:lpstr>
      <vt:lpstr>A Day in the Life… Connecting to the Internet (1 of 3)</vt:lpstr>
      <vt:lpstr>A Day in the Life… Connecting to the Internet (2 of 3)</vt:lpstr>
      <vt:lpstr>A Day in the Life… Connecting to the Internet (3 of 3)</vt:lpstr>
      <vt:lpstr>A Day in the Life… Using D N S</vt:lpstr>
      <vt:lpstr>A Day in the Life…T C P Connection Carrying H T T P</vt:lpstr>
      <vt:lpstr>A Day in the Life… H T T P Request/Reply</vt:lpstr>
      <vt:lpstr>Chapter 6: Summary</vt:lpstr>
      <vt:lpstr>Chapter 6: Let’s Take a Breath</vt:lpstr>
      <vt:lpstr>Copyright</vt:lpstr>
    </vt:vector>
  </TitlesOfParts>
  <Company>SPi</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Networking: A Top Down Approach, 7e</dc:title>
  <dc:creator>Kurose/Ross</dc:creator>
  <cp:keywords>Computer Networking</cp:keywords>
  <dc:subject>Computer Science</dc:subject>
  <cp:lastModifiedBy>whitebear</cp:lastModifiedBy>
  <cp:revision>1262</cp:revision>
  <dcterms:created xsi:type="dcterms:W3CDTF">2022-04-27T12:31:00Z</dcterms:created>
  <dcterms:modified xsi:type="dcterms:W3CDTF">2022-11-30T15:15:56Z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682739</vt:lpwstr>
  </property>
  <property fmtid="{D5CDD505-2E9C-101B-9397-08002B2CF9AE}" pid="3" name="Offisync_ServerID">
    <vt:lpwstr>7e960520-0e88-4f05-9fa0-24079b61e486</vt:lpwstr>
  </property>
  <property fmtid="{D5CDD505-2E9C-101B-9397-08002B2CF9AE}" pid="4" name="Offisync_UpdateToken">
    <vt:lpwstr>2</vt:lpwstr>
  </property>
  <property fmtid="{D5CDD505-2E9C-101B-9397-08002B2CF9AE}" pid="5" name="Jive_VersionGuid">
    <vt:lpwstr>2e874262-9747-49d3-bf1e-677aeb587663</vt:lpwstr>
  </property>
  <property fmtid="{D5CDD505-2E9C-101B-9397-08002B2CF9AE}" pid="6" name="Offisync_ProviderInitializationData">
    <vt:lpwstr>https://neo.pearson.com</vt:lpwstr>
  </property>
  <property fmtid="{D5CDD505-2E9C-101B-9397-08002B2CF9AE}" pid="7" name="Jive_LatestUserAccountName">
    <vt:lpwstr>joel</vt:lpwstr>
  </property>
  <property fmtid="{D5CDD505-2E9C-101B-9397-08002B2CF9AE}" pid="8" name="ICV">
    <vt:lpwstr>892BBB5392714EB09A06E27592EAE381</vt:lpwstr>
  </property>
  <property fmtid="{D5CDD505-2E9C-101B-9397-08002B2CF9AE}" pid="9" name="KSOProductBuildVer">
    <vt:lpwstr>2052-11.1.0.12651</vt:lpwstr>
  </property>
</Properties>
</file>